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7" r:id="rId1"/>
  </p:sldMasterIdLst>
  <p:notesMasterIdLst>
    <p:notesMasterId r:id="rId32"/>
  </p:notesMasterIdLst>
  <p:sldIdLst>
    <p:sldId id="256" r:id="rId2"/>
    <p:sldId id="257" r:id="rId3"/>
    <p:sldId id="290" r:id="rId4"/>
    <p:sldId id="283" r:id="rId5"/>
    <p:sldId id="282" r:id="rId6"/>
    <p:sldId id="291" r:id="rId7"/>
    <p:sldId id="287" r:id="rId8"/>
    <p:sldId id="284" r:id="rId9"/>
    <p:sldId id="274" r:id="rId10"/>
    <p:sldId id="307" r:id="rId11"/>
    <p:sldId id="285" r:id="rId12"/>
    <p:sldId id="301" r:id="rId13"/>
    <p:sldId id="313" r:id="rId14"/>
    <p:sldId id="299" r:id="rId15"/>
    <p:sldId id="302" r:id="rId16"/>
    <p:sldId id="306" r:id="rId17"/>
    <p:sldId id="316" r:id="rId18"/>
    <p:sldId id="303" r:id="rId19"/>
    <p:sldId id="288" r:id="rId20"/>
    <p:sldId id="304" r:id="rId21"/>
    <p:sldId id="294" r:id="rId22"/>
    <p:sldId id="305" r:id="rId23"/>
    <p:sldId id="314" r:id="rId24"/>
    <p:sldId id="309" r:id="rId25"/>
    <p:sldId id="311" r:id="rId26"/>
    <p:sldId id="289" r:id="rId27"/>
    <p:sldId id="312" r:id="rId28"/>
    <p:sldId id="310" r:id="rId29"/>
    <p:sldId id="308" r:id="rId30"/>
    <p:sldId id="26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FF6"/>
    <a:srgbClr val="00B050"/>
    <a:srgbClr val="F0A22E"/>
    <a:srgbClr val="BFD0EF"/>
    <a:srgbClr val="5C3814"/>
    <a:srgbClr val="D3B9B3"/>
    <a:srgbClr val="A9CA84"/>
    <a:srgbClr val="DE4040"/>
    <a:srgbClr val="F22C2C"/>
    <a:srgbClr val="F8E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9" autoAdjust="0"/>
    <p:restoredTop sz="87361" autoAdjust="0"/>
  </p:normalViewPr>
  <p:slideViewPr>
    <p:cSldViewPr snapToGrid="0">
      <p:cViewPr>
        <p:scale>
          <a:sx n="96" d="100"/>
          <a:sy n="96" d="100"/>
        </p:scale>
        <p:origin x="-656" y="11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9E9FC-D685-4F55-85D2-E96D2509829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31142-BBD3-44AE-8111-36A580E1A8C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9634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במאמר זה הראו שיטה לבצע </a:t>
            </a:r>
            <a:r>
              <a:rPr lang="he-IL" dirty="0" err="1"/>
              <a:t>דיבלורריינג</a:t>
            </a:r>
            <a:r>
              <a:rPr lang="he-IL" dirty="0"/>
              <a:t> בעזרת למידה עמוקה. הם החליפו את חלק מהבלוקים של </a:t>
            </a:r>
            <a:r>
              <a:rPr lang="he-IL" dirty="0" err="1"/>
              <a:t>קונבולוציה</a:t>
            </a:r>
            <a:r>
              <a:rPr lang="he-IL" dirty="0"/>
              <a:t> בבלוקים </a:t>
            </a:r>
            <a:r>
              <a:rPr lang="he-IL" dirty="0" err="1"/>
              <a:t>יחודיים</a:t>
            </a:r>
            <a:r>
              <a:rPr lang="he-IL" dirty="0"/>
              <a:t> שמותאמים לבעיה זו והראו תוצאות מאוד טובות.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0024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difference between different threshold for object-scores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4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Reduced capacity since both objectives are being trained together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398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mx1x1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742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– bilinear interpolation </a:t>
            </a:r>
          </a:p>
          <a:p>
            <a:r>
              <a:rPr lang="en-US" dirty="0"/>
              <a:t>HOW DOES THIS ARCHITECTURE ALIGNED WITH DEEP MASK?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270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412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טשטוש תנועה הוא תופעה של מריחה שנוצרת כתוצאה מתנועה של אובייקטים מול המצלמה. התופעה קורית כאשר יש הבדל מהירויות בין המצלמה לבין האובייקטים.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419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6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מעבר</a:t>
            </a:r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91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</a:t>
            </a:r>
            <a:r>
              <a:rPr lang="en-US" dirty="0"/>
              <a:t>RF</a:t>
            </a:r>
            <a:r>
              <a:rPr lang="he-IL" dirty="0"/>
              <a:t> הוא מדד של כמות הפיקסלים בכניסה שמשפיע על מוצא אחד.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3449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הנוירון שקיבל את הספרה 9, ״ראה״ את כלל המתמודדים שהתחרו על המקסימום.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288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בהינתן התמונה, האם ניתן להגיד איפה הגבול של האובייקט?</a:t>
            </a:r>
          </a:p>
          <a:p>
            <a:pPr algn="r" rtl="1"/>
            <a:r>
              <a:rPr lang="he-IL" dirty="0"/>
              <a:t>ניתן לראות </a:t>
            </a:r>
            <a:r>
              <a:rPr lang="he-IL" dirty="0" err="1"/>
              <a:t>שבהינתן</a:t>
            </a:r>
            <a:r>
              <a:rPr lang="he-IL" dirty="0"/>
              <a:t> חלק עם </a:t>
            </a:r>
            <a:r>
              <a:rPr lang="en-US" dirty="0"/>
              <a:t>Receptive </a:t>
            </a:r>
            <a:r>
              <a:rPr lang="en-US"/>
              <a:t>field</a:t>
            </a:r>
            <a:r>
              <a:rPr lang="he-IL"/>
              <a:t> נמוך </a:t>
            </a:r>
            <a:r>
              <a:rPr lang="he-IL" dirty="0"/>
              <a:t>הרגישות שלנו לגבולות איננה נכונה וכך גם של הרשת.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799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האם כדאי להסתכל ברמת המאקרו או ברמת המיקרו?</a:t>
            </a:r>
            <a:endParaRPr lang="en-US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284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31142-BBD3-44AE-8111-36A580E1A8C4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9583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823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09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947418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582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501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566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1000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127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74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28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938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416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12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1620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843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581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220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4B54F06-CF34-4241-8001-6894A1B247E6}" type="datetimeFigureOut">
              <a:rPr lang="LID4096" smtClean="0"/>
              <a:t>7/17/23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1CA8C18-A9B4-4CAC-95F0-87FE725C6C48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8484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  <p:sldLayoutId id="21474841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jpeg"/><Relationship Id="rId7" Type="http://schemas.openxmlformats.org/officeDocument/2006/relationships/image" Target="../media/image54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0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18D9-5619-97C5-71C9-6AC8C7288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TO REFINE OBJECT SEGMENTS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FB9-22E6-1E11-6063-F334089ED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462818"/>
            <a:ext cx="9005046" cy="1579394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Digital Image Processing Course</a:t>
            </a:r>
          </a:p>
          <a:p>
            <a:r>
              <a:rPr lang="en-US" dirty="0"/>
              <a:t>Author: Pedro O. Pinheiro , Tsung-Yi Lin , Ronan </a:t>
            </a:r>
            <a:r>
              <a:rPr lang="en-US" dirty="0" err="1"/>
              <a:t>Collobert</a:t>
            </a:r>
            <a:r>
              <a:rPr lang="en-US" dirty="0"/>
              <a:t>, Piotr </a:t>
            </a:r>
            <a:r>
              <a:rPr lang="en-US" dirty="0" err="1"/>
              <a:t>Doll´ar</a:t>
            </a:r>
            <a:endParaRPr lang="en-US" dirty="0"/>
          </a:p>
          <a:p>
            <a:r>
              <a:rPr lang="en-US" dirty="0"/>
              <a:t>FACEBOOK AI RESEARCH (FAIR)</a:t>
            </a:r>
          </a:p>
          <a:p>
            <a:r>
              <a:rPr lang="en-US" dirty="0"/>
              <a:t>Presenting: ELAD SOFER</a:t>
            </a:r>
          </a:p>
          <a:p>
            <a:endParaRPr lang="en-US" sz="3200" dirty="0"/>
          </a:p>
          <a:p>
            <a:endParaRPr lang="LID4096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BD39D-C651-DEE5-A870-366D0CCACE0B}"/>
              </a:ext>
            </a:extLst>
          </p:cNvPr>
          <p:cNvSpPr txBox="1"/>
          <p:nvPr/>
        </p:nvSpPr>
        <p:spPr>
          <a:xfrm>
            <a:off x="10160001" y="5738718"/>
            <a:ext cx="230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09.7.2023</a:t>
            </a:r>
          </a:p>
          <a:p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7933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White masks and hand sanitiser">
            <a:extLst>
              <a:ext uri="{FF2B5EF4-FFF2-40B4-BE49-F238E27FC236}">
                <a16:creationId xmlns:a16="http://schemas.microsoft.com/office/drawing/2014/main" id="{C2B61FCD-2FE9-0164-A4F6-978DB2A89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1697" b="40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987A0-3EAB-7A4B-92EB-5CAF094C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Could we combine both?</a:t>
            </a:r>
          </a:p>
        </p:txBody>
      </p:sp>
    </p:spTree>
    <p:extLst>
      <p:ext uri="{BB962C8B-B14F-4D97-AF65-F5344CB8AC3E}">
        <p14:creationId xmlns:p14="http://schemas.microsoft.com/office/powerpoint/2010/main" val="29592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E26C-28C0-2847-BC32-20ECEAD8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73" y="450850"/>
            <a:ext cx="11274788" cy="1905000"/>
          </a:xfrm>
        </p:spPr>
        <p:txBody>
          <a:bodyPr/>
          <a:lstStyle/>
          <a:p>
            <a:r>
              <a:rPr lang="en-US" dirty="0"/>
              <a:t>Sharp-mask - Combining top-down and </a:t>
            </a:r>
            <a:r>
              <a:rPr lang="en-US" dirty="0" err="1"/>
              <a:t>buttom</a:t>
            </a:r>
            <a:r>
              <a:rPr lang="en-US" dirty="0"/>
              <a:t>-up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C8D813-AC37-2049-8FB5-140B25A3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973" y="1943100"/>
            <a:ext cx="9753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185D9-975D-B34B-AF45-0D505070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3" y="4159250"/>
            <a:ext cx="4724400" cy="21971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34BB5BC-A26E-8841-A9C4-B6AC06A9CED5}"/>
              </a:ext>
            </a:extLst>
          </p:cNvPr>
          <p:cNvSpPr/>
          <p:nvPr/>
        </p:nvSpPr>
        <p:spPr>
          <a:xfrm>
            <a:off x="5545773" y="4983480"/>
            <a:ext cx="1844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F1B7006-2997-1340-BCA0-574C989F5183}"/>
              </a:ext>
            </a:extLst>
          </p:cNvPr>
          <p:cNvSpPr/>
          <p:nvPr/>
        </p:nvSpPr>
        <p:spPr>
          <a:xfrm>
            <a:off x="7795260" y="3722370"/>
            <a:ext cx="533400" cy="1188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id="{2E3C0EA6-1957-0D43-8379-ED2FB024DF83}"/>
              </a:ext>
            </a:extLst>
          </p:cNvPr>
          <p:cNvSpPr/>
          <p:nvPr/>
        </p:nvSpPr>
        <p:spPr>
          <a:xfrm>
            <a:off x="7559040" y="4911090"/>
            <a:ext cx="944880" cy="8242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6C4EBB8-7152-6B4B-A9F1-1F33D003EB27}"/>
              </a:ext>
            </a:extLst>
          </p:cNvPr>
          <p:cNvSpPr/>
          <p:nvPr/>
        </p:nvSpPr>
        <p:spPr>
          <a:xfrm rot="1714547">
            <a:off x="8522817" y="5580316"/>
            <a:ext cx="1844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2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A78C-A5D0-F64E-878A-22247774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14" y="-84729"/>
            <a:ext cx="9905998" cy="1444154"/>
          </a:xfrm>
        </p:spPr>
        <p:txBody>
          <a:bodyPr>
            <a:normAutofit/>
          </a:bodyPr>
          <a:lstStyle/>
          <a:p>
            <a:r>
              <a:rPr lang="en-US" dirty="0"/>
              <a:t>How the data looks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5FA24-11E2-EB43-97D8-BD6561F7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4" y="5236709"/>
            <a:ext cx="9779000" cy="863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D19C9-2EBE-E346-9EC3-1261897F30F9}"/>
              </a:ext>
            </a:extLst>
          </p:cNvPr>
          <p:cNvCxnSpPr>
            <a:cxnSpLocks/>
          </p:cNvCxnSpPr>
          <p:nvPr/>
        </p:nvCxnSpPr>
        <p:spPr>
          <a:xfrm>
            <a:off x="3853775" y="5889352"/>
            <a:ext cx="1044839" cy="4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65C039-5C26-7E47-89EA-FC3AFA774B4A}"/>
                  </a:ext>
                </a:extLst>
              </p:cNvPr>
              <p:cNvSpPr txBox="1"/>
              <p:nvPr/>
            </p:nvSpPr>
            <p:spPr>
              <a:xfrm>
                <a:off x="4774529" y="6214473"/>
                <a:ext cx="517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65C039-5C26-7E47-89EA-FC3AFA774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529" y="6214473"/>
                <a:ext cx="517386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249AB4-4AC9-CD4C-8A9E-CCDCD729B1A1}"/>
              </a:ext>
            </a:extLst>
          </p:cNvPr>
          <p:cNvCxnSpPr>
            <a:cxnSpLocks/>
          </p:cNvCxnSpPr>
          <p:nvPr/>
        </p:nvCxnSpPr>
        <p:spPr>
          <a:xfrm flipH="1">
            <a:off x="2100902" y="5889352"/>
            <a:ext cx="925102" cy="415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4E746B-AFB5-3C4C-AB6E-8E0FBB72059C}"/>
                  </a:ext>
                </a:extLst>
              </p:cNvPr>
              <p:cNvSpPr txBox="1"/>
              <p:nvPr/>
            </p:nvSpPr>
            <p:spPr>
              <a:xfrm>
                <a:off x="1278745" y="6207497"/>
                <a:ext cx="906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4E746B-AFB5-3C4C-AB6E-8E0FBB72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745" y="6207497"/>
                <a:ext cx="906274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3ABFA54-299F-304C-9D6E-08CE6F4FF074}"/>
              </a:ext>
            </a:extLst>
          </p:cNvPr>
          <p:cNvSpPr/>
          <p:nvPr/>
        </p:nvSpPr>
        <p:spPr>
          <a:xfrm rot="5400000">
            <a:off x="3359624" y="2732197"/>
            <a:ext cx="310861" cy="4677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6F9D82-9A00-704D-95F9-69924B135FCF}"/>
                  </a:ext>
                </a:extLst>
              </p:cNvPr>
              <p:cNvSpPr txBox="1"/>
              <p:nvPr/>
            </p:nvSpPr>
            <p:spPr>
              <a:xfrm>
                <a:off x="3160563" y="4578099"/>
                <a:ext cx="7074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6F9D82-9A00-704D-95F9-69924B13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563" y="4578099"/>
                <a:ext cx="707463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B9B63DC7-8866-1948-924C-EEFEF9A884AF}"/>
              </a:ext>
            </a:extLst>
          </p:cNvPr>
          <p:cNvSpPr/>
          <p:nvPr/>
        </p:nvSpPr>
        <p:spPr>
          <a:xfrm rot="5400000">
            <a:off x="8263135" y="2743192"/>
            <a:ext cx="310861" cy="46779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B99E8-40FB-7C4B-8449-58CF9C7295E2}"/>
                  </a:ext>
                </a:extLst>
              </p:cNvPr>
              <p:cNvSpPr txBox="1"/>
              <p:nvPr/>
            </p:nvSpPr>
            <p:spPr>
              <a:xfrm>
                <a:off x="8064833" y="4554324"/>
                <a:ext cx="804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=-1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0B99E8-40FB-7C4B-8449-58CF9C72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833" y="4554324"/>
                <a:ext cx="804852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0EEF67-E56F-8941-8248-0E30FA1D9D84}"/>
                  </a:ext>
                </a:extLst>
              </p:cNvPr>
              <p:cNvSpPr txBox="1"/>
              <p:nvPr/>
            </p:nvSpPr>
            <p:spPr>
              <a:xfrm>
                <a:off x="1077914" y="1426956"/>
                <a:ext cx="8459786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i="0" dirty="0">
                    <a:effectLst/>
                  </a:rPr>
                  <a:t>The dataset contains </a:t>
                </a:r>
                <a:r>
                  <a:rPr lang="en-US" sz="1600" dirty="0">
                    <a:effectLst/>
                  </a:rPr>
                  <a:t>RGB patches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i="1" dirty="0">
                  <a:effectLst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0EEF67-E56F-8941-8248-0E30FA1D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14" y="1426956"/>
                <a:ext cx="8459786" cy="342979"/>
              </a:xfrm>
              <a:prstGeom prst="rect">
                <a:avLst/>
              </a:prstGeom>
              <a:blipFill>
                <a:blip r:embed="rId7"/>
                <a:stretch>
                  <a:fillRect l="-299"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56E5D0-41FD-674B-B511-7250EE3D5740}"/>
                  </a:ext>
                </a:extLst>
              </p:cNvPr>
              <p:cNvSpPr txBox="1"/>
              <p:nvPr/>
            </p:nvSpPr>
            <p:spPr>
              <a:xfrm>
                <a:off x="1077914" y="1924913"/>
                <a:ext cx="10377486" cy="1318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</a:rPr>
                  <a:t>Each sample is a triplet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effectLst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</a:rPr>
                  <a:t>- an RGB patch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600" b="0" i="0" smtClean="0">
                        <a:effectLst/>
                      </a:rPr>
                      <m:t>  −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the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binary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mask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corresponding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to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the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input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patch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600" b="0" i="0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600" b="0" i="0" dirty="0" smtClean="0">
                        <a:effectLst/>
                        <a:latin typeface="Cambria Math" panose="02040503050406030204" pitchFamily="18" charset="0"/>
                      </a:rPr>
                      <m:t>with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16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1}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where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</a:rPr>
                      <m:t> 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b="0" i="0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corresponds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to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a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pixel</m:t>
                    </m:r>
                    <m:r>
                      <m:rPr>
                        <m:nor/>
                      </m:rPr>
                      <a:rPr lang="en-US" sz="1600" b="0" i="0" smtClean="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location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on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the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input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patch</m:t>
                    </m:r>
                    <m:r>
                      <m:rPr>
                        <m:nor/>
                      </m:rPr>
                      <a:rPr lang="en-US" sz="1600">
                        <a:effectLst/>
                      </a:rPr>
                      <m:t>)</m:t>
                    </m:r>
                  </m:oMath>
                </a14:m>
                <a:endParaRPr lang="en-US" sz="1600" dirty="0">
                  <a:effectLst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-  a label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±1</m:t>
                        </m:r>
                      </m:e>
                    </m:d>
                  </m:oMath>
                </a14:m>
                <a:r>
                  <a:rPr lang="en-US" sz="1600" dirty="0"/>
                  <a:t> which specifies whether the patch contain an object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56E5D0-41FD-674B-B511-7250EE3D5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14" y="1924913"/>
                <a:ext cx="10377486" cy="1318118"/>
              </a:xfrm>
              <a:prstGeom prst="rect">
                <a:avLst/>
              </a:prstGeom>
              <a:blipFill>
                <a:blip r:embed="rId8"/>
                <a:stretch>
                  <a:fillRect l="-244" t="-9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5A2A708-00A2-E84B-A6CF-014FA2A69494}"/>
                  </a:ext>
                </a:extLst>
              </p:cNvPr>
              <p:cNvSpPr txBox="1"/>
              <p:nvPr/>
            </p:nvSpPr>
            <p:spPr>
              <a:xfrm>
                <a:off x="1077914" y="3615146"/>
                <a:ext cx="952658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i="1" dirty="0">
                    <a:effectLst/>
                  </a:rPr>
                  <a:t>A </a:t>
                </a:r>
                <a:r>
                  <a:rPr lang="en-US" sz="1600" i="1" dirty="0">
                    <a:effectLst/>
                  </a:rPr>
                  <a:t>patch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effectLst/>
                  </a:rPr>
                  <a:t>is given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dirty="0" smtClean="0">
                        <a:effectLst/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600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effectLst/>
                  </a:rPr>
                  <a:t>if it satisfies: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600" b="0" i="1" dirty="0">
                    <a:effectLst/>
                  </a:rPr>
                  <a:t>The patch contain an object roughly centered in the input patch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1600" i="1" dirty="0">
                    <a:effectLst/>
                  </a:rPr>
                  <a:t>The object is fully contained in the patch</a:t>
                </a:r>
                <a:endParaRPr lang="en-US" sz="1600" b="0" i="1" dirty="0">
                  <a:effectLst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5A2A708-00A2-E84B-A6CF-014FA2A69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14" y="3615146"/>
                <a:ext cx="9526586" cy="830997"/>
              </a:xfrm>
              <a:prstGeom prst="rect">
                <a:avLst/>
              </a:prstGeom>
              <a:blipFill>
                <a:blip r:embed="rId9"/>
                <a:stretch>
                  <a:fillRect l="-266" t="-1515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04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8DD3-0F27-0A4E-BBCC-1168E78F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 fully understand sharp-mask…</a:t>
            </a:r>
            <a:b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we need to understand its base model – deep mask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84C4FD15-17F1-4735-B5AC-AD016C599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9" b="32846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1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BA55-BB79-BB40-9A94-0F8D2EC0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38" y="164824"/>
            <a:ext cx="5218182" cy="14054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dirty="0"/>
              <a:t>DEEP mask (top-down approach) - </a:t>
            </a:r>
            <a:br>
              <a:rPr lang="en-US" sz="2800" dirty="0"/>
            </a:br>
            <a:r>
              <a:rPr lang="en-US" sz="2800" dirty="0"/>
              <a:t>base model for sharp-mask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3D4F4A-C863-F44C-B3DE-8D0A70E8E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3632200"/>
            <a:ext cx="4206397" cy="25607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dirty="0"/>
          </a:p>
          <a:p>
            <a:pPr marL="742950" lvl="1" indent="-285750">
              <a:lnSpc>
                <a:spcPct val="90000"/>
              </a:lnSpc>
            </a:pP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marL="742950" lvl="1" indent="-285750">
              <a:lnSpc>
                <a:spcPct val="90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78091-7D1D-A043-A834-45EF6FEDF4FB}"/>
              </a:ext>
            </a:extLst>
          </p:cNvPr>
          <p:cNvSpPr txBox="1"/>
          <p:nvPr/>
        </p:nvSpPr>
        <p:spPr>
          <a:xfrm>
            <a:off x="677333" y="6087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438B3-5CE9-AD45-8E68-4DC7B2E214B6}"/>
              </a:ext>
            </a:extLst>
          </p:cNvPr>
          <p:cNvSpPr txBox="1"/>
          <p:nvPr/>
        </p:nvSpPr>
        <p:spPr>
          <a:xfrm>
            <a:off x="167640" y="1877996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69EEA8-6518-5F4B-BB93-ED0E8AE42C23}"/>
              </a:ext>
            </a:extLst>
          </p:cNvPr>
          <p:cNvSpPr txBox="1"/>
          <p:nvPr/>
        </p:nvSpPr>
        <p:spPr>
          <a:xfrm>
            <a:off x="167640" y="2825799"/>
            <a:ext cx="6096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only “one object” mask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3CAEEA-6438-4D41-A193-ECCB237F929D}"/>
              </a:ext>
            </a:extLst>
          </p:cNvPr>
          <p:cNvSpPr txBox="1"/>
          <p:nvPr/>
        </p:nvSpPr>
        <p:spPr>
          <a:xfrm>
            <a:off x="167640" y="3381990"/>
            <a:ext cx="350286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Class-agnostic segmentation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BBD99E-3249-8844-AB1E-1696934A9899}"/>
                  </a:ext>
                </a:extLst>
              </p:cNvPr>
              <p:cNvSpPr txBox="1"/>
              <p:nvPr/>
            </p:nvSpPr>
            <p:spPr>
              <a:xfrm>
                <a:off x="167640" y="3961629"/>
                <a:ext cx="4134099" cy="2231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500" dirty="0"/>
                  <a:t>Minimize the logistic-binary regression loss for 2 objectives: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742950" lvl="1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- how likely a patch contains an object (not specific to any category)</a:t>
                </a:r>
              </a:p>
              <a:p>
                <a:pPr marL="742950" lvl="1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500" dirty="0"/>
              </a:p>
              <a:p>
                <a:pPr marL="742950" lvl="1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𝑠𝑒𝑔𝑚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bSup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/>
                  <a:t> - Segmentation confidence – how likely a pixel belongs to an object.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6BBD99E-3249-8844-AB1E-1696934A9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3961629"/>
                <a:ext cx="4134099" cy="2231316"/>
              </a:xfrm>
              <a:prstGeom prst="rect">
                <a:avLst/>
              </a:prstGeom>
              <a:blipFill>
                <a:blip r:embed="rId5"/>
                <a:stretch>
                  <a:fillRect l="-613" t="-2273" r="-1227" b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5A46A6-E701-E649-B173-6C58B810277E}"/>
              </a:ext>
            </a:extLst>
          </p:cNvPr>
          <p:cNvGrpSpPr/>
          <p:nvPr/>
        </p:nvGrpSpPr>
        <p:grpSpPr>
          <a:xfrm>
            <a:off x="4630994" y="5604311"/>
            <a:ext cx="7393366" cy="1188843"/>
            <a:chOff x="4630994" y="5604311"/>
            <a:chExt cx="7393366" cy="11888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18ED04-283C-C64F-8EF3-395639F1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994" y="5604311"/>
              <a:ext cx="7393366" cy="667888"/>
            </a:xfrm>
            <a:prstGeom prst="rect">
              <a:avLst/>
            </a:prstGeom>
          </p:spPr>
        </p:pic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6E55148A-C430-0A4D-952C-DEECC3AEB440}"/>
                </a:ext>
              </a:extLst>
            </p:cNvPr>
            <p:cNvSpPr/>
            <p:nvPr/>
          </p:nvSpPr>
          <p:spPr>
            <a:xfrm rot="5400000">
              <a:off x="8071330" y="5339798"/>
              <a:ext cx="292663" cy="20050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29066D-5020-8943-AF25-BA429325746E}"/>
                    </a:ext>
                  </a:extLst>
                </p:cNvPr>
                <p:cNvSpPr txBox="1"/>
                <p:nvPr/>
              </p:nvSpPr>
              <p:spPr>
                <a:xfrm>
                  <a:off x="7791518" y="6401252"/>
                  <a:ext cx="1565044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𝑠𝑒𝑔𝑚𝑒𝑛𝑡𝑎𝑡𝑖𝑜𝑛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729066D-5020-8943-AF25-BA4293257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518" y="6401252"/>
                  <a:ext cx="1565044" cy="39190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852FC180-0B18-1B45-9937-193D19140E9C}"/>
                </a:ext>
              </a:extLst>
            </p:cNvPr>
            <p:cNvSpPr/>
            <p:nvPr/>
          </p:nvSpPr>
          <p:spPr>
            <a:xfrm rot="5400000">
              <a:off x="10724275" y="5339799"/>
              <a:ext cx="292663" cy="200507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972C05A-8603-2549-A944-2B827F3FB78F}"/>
                    </a:ext>
                  </a:extLst>
                </p:cNvPr>
                <p:cNvSpPr txBox="1"/>
                <p:nvPr/>
              </p:nvSpPr>
              <p:spPr>
                <a:xfrm>
                  <a:off x="10444463" y="6401253"/>
                  <a:ext cx="8522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𝑠𝑐𝑜𝑟𝑒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972C05A-8603-2549-A944-2B827F3FB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4463" y="6401253"/>
                  <a:ext cx="85228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04AA1CE-942C-3345-BC52-A1196CBBDD44}"/>
              </a:ext>
            </a:extLst>
          </p:cNvPr>
          <p:cNvSpPr txBox="1"/>
          <p:nvPr/>
        </p:nvSpPr>
        <p:spPr>
          <a:xfrm>
            <a:off x="239938" y="6262754"/>
            <a:ext cx="40831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Loss is minimizing only positive samples.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0878B9-2EAF-FB47-8BAE-338217C835A7}"/>
              </a:ext>
            </a:extLst>
          </p:cNvPr>
          <p:cNvGrpSpPr/>
          <p:nvPr/>
        </p:nvGrpSpPr>
        <p:grpSpPr>
          <a:xfrm>
            <a:off x="4374037" y="352076"/>
            <a:ext cx="7578025" cy="4423054"/>
            <a:chOff x="-1466781" y="81643"/>
            <a:chExt cx="7764277" cy="5063935"/>
          </a:xfrm>
        </p:grpSpPr>
        <p:pic>
          <p:nvPicPr>
            <p:cNvPr id="28" name="Picture 27" descr="A diagram of a diagram of a cow&#10;&#10;Description automatically generated">
              <a:extLst>
                <a:ext uri="{FF2B5EF4-FFF2-40B4-BE49-F238E27FC236}">
                  <a16:creationId xmlns:a16="http://schemas.microsoft.com/office/drawing/2014/main" id="{9012C2A8-B458-3F4A-8279-8DCC1AA6A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66781" y="1597479"/>
              <a:ext cx="7685247" cy="3055213"/>
            </a:xfrm>
            <a:prstGeom prst="roundRect">
              <a:avLst>
                <a:gd name="adj" fmla="val 3517"/>
              </a:avLst>
            </a:prstGeom>
            <a:ln w="38100">
              <a:gradFill flip="none" rotWithShape="1">
                <a:gsLst>
                  <a:gs pos="0">
                    <a:srgbClr val="363D46"/>
                  </a:gs>
                  <a:gs pos="100000">
                    <a:srgbClr val="363D46">
                      <a:lumMod val="75000"/>
                    </a:srgbClr>
                  </a:gs>
                </a:gsLst>
                <a:lin ang="5400000" scaled="0"/>
                <a:tileRect/>
              </a:gradFill>
            </a:ln>
            <a:effectLst>
              <a:innerShdw blurRad="57150" dist="38100" dir="14460000">
                <a:srgbClr val="000000">
                  <a:alpha val="70000"/>
                </a:srgbClr>
              </a:innerShdw>
            </a:effectLst>
          </p:spPr>
        </p:pic>
        <p:sp>
          <p:nvSpPr>
            <p:cNvPr id="29" name="TextBox 1">
              <a:extLst>
                <a:ext uri="{FF2B5EF4-FFF2-40B4-BE49-F238E27FC236}">
                  <a16:creationId xmlns:a16="http://schemas.microsoft.com/office/drawing/2014/main" id="{1CB31384-9717-0940-A6DF-531A9C78B0A0}"/>
                </a:ext>
              </a:extLst>
            </p:cNvPr>
            <p:cNvSpPr txBox="1"/>
            <p:nvPr/>
          </p:nvSpPr>
          <p:spPr>
            <a:xfrm>
              <a:off x="3004457" y="81643"/>
              <a:ext cx="1649095" cy="8324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fully connected to each pixel classifier to generate an output of dimension 56 × 56 mask</a:t>
              </a: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AC0DF7-3330-314E-AEE7-F3338E88A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4695" y="3271413"/>
              <a:ext cx="2030146" cy="187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556740B4-1C07-7641-B816-D6A493A3759B}"/>
                </a:ext>
              </a:extLst>
            </p:cNvPr>
            <p:cNvSpPr txBox="1"/>
            <p:nvPr/>
          </p:nvSpPr>
          <p:spPr>
            <a:xfrm>
              <a:off x="246970" y="4378787"/>
              <a:ext cx="4687113" cy="35543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marL="342900" marR="0" lvl="0" indent="-34290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tabLst>
                  <a:tab pos="457200" algn="l"/>
                </a:tabLst>
              </a:pPr>
              <a:endParaRPr lang="en-US" sz="10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B101D42-6843-8B4E-83D8-1A7397E14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994" y="588738"/>
              <a:ext cx="301435" cy="1383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1BF0BF9-D864-A849-A06F-6470C3FA1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2901" y="849994"/>
              <a:ext cx="146847" cy="1454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2">
              <a:extLst>
                <a:ext uri="{FF2B5EF4-FFF2-40B4-BE49-F238E27FC236}">
                  <a16:creationId xmlns:a16="http://schemas.microsoft.com/office/drawing/2014/main" id="{DDFCED50-0F60-F747-B9BF-E8EC25C03464}"/>
                </a:ext>
              </a:extLst>
            </p:cNvPr>
            <p:cNvSpPr txBox="1"/>
            <p:nvPr/>
          </p:nvSpPr>
          <p:spPr>
            <a:xfrm>
              <a:off x="4971616" y="155103"/>
              <a:ext cx="1325880" cy="43243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bilinear up-sampling 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(interpolation)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297D8D-D795-2943-8D8C-CAD9FDEB2590}"/>
              </a:ext>
            </a:extLst>
          </p:cNvPr>
          <p:cNvCxnSpPr>
            <a:cxnSpLocks/>
          </p:cNvCxnSpPr>
          <p:nvPr/>
        </p:nvCxnSpPr>
        <p:spPr>
          <a:xfrm flipH="1" flipV="1">
            <a:off x="6895543" y="1366320"/>
            <a:ext cx="2550209" cy="97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7">
                <a:extLst>
                  <a:ext uri="{FF2B5EF4-FFF2-40B4-BE49-F238E27FC236}">
                    <a16:creationId xmlns:a16="http://schemas.microsoft.com/office/drawing/2014/main" id="{6076351F-0DB7-144D-A708-5090AE21D3BA}"/>
                  </a:ext>
                </a:extLst>
              </p:cNvPr>
              <p:cNvSpPr txBox="1"/>
              <p:nvPr/>
            </p:nvSpPr>
            <p:spPr>
              <a:xfrm>
                <a:off x="5087112" y="583347"/>
                <a:ext cx="2128011" cy="782971"/>
              </a:xfrm>
              <a:prstGeom prst="rect">
                <a:avLst/>
              </a:prstGeom>
              <a:noFill/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</a:rPr>
                  <a:t>Fully connected which represents </a:t>
                </a:r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</a:rPr>
                  <a:t>Segmentation high level feature vector </a:t>
                </a:r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Times New Roman" panose="02020603050405020304" pitchFamily="18" charset="0"/>
                  </a:rPr>
                  <a:t>We will refer this vector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 Light" panose="020F03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1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 Box 7">
                <a:extLst>
                  <a:ext uri="{FF2B5EF4-FFF2-40B4-BE49-F238E27FC236}">
                    <a16:creationId xmlns:a16="http://schemas.microsoft.com/office/drawing/2014/main" id="{6076351F-0DB7-144D-A708-5090AE21D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112" y="583347"/>
                <a:ext cx="2128011" cy="782971"/>
              </a:xfrm>
              <a:prstGeom prst="rect">
                <a:avLst/>
              </a:prstGeom>
              <a:blipFill>
                <a:blip r:embed="rId10"/>
                <a:stretch>
                  <a:fillRect b="-1587"/>
                </a:stretch>
              </a:blipFill>
              <a:ln w="6350">
                <a:solidFill>
                  <a:prstClr val="black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6DDE728-E8DD-2541-BC5C-17ADDE5B80C3}"/>
              </a:ext>
            </a:extLst>
          </p:cNvPr>
          <p:cNvSpPr txBox="1"/>
          <p:nvPr/>
        </p:nvSpPr>
        <p:spPr>
          <a:xfrm>
            <a:off x="6096000" y="4284457"/>
            <a:ext cx="596912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 × 2 max pooling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two fully connected layers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Non-linear </a:t>
            </a:r>
            <a:r>
              <a:rPr lang="en-US" sz="11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ReLU</a:t>
            </a: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dropout with 0.5 rate. </a:t>
            </a:r>
          </a:p>
          <a:p>
            <a:pPr marL="342900" marR="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1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final linear layer which generates a 512x1x1 object score</a:t>
            </a:r>
          </a:p>
          <a:p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1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6BA5-837A-8D4A-8795-DA68B5BA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62BFE-9942-8449-AA61-84A046AD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53" y="3809899"/>
            <a:ext cx="10800723" cy="181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4ED71-25DC-1345-822D-276072CDF170}"/>
              </a:ext>
            </a:extLst>
          </p:cNvPr>
          <p:cNvSpPr txBox="1"/>
          <p:nvPr/>
        </p:nvSpPr>
        <p:spPr>
          <a:xfrm>
            <a:off x="1371600" y="21177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divided into multiple patches in a way that at least one patch contains an object.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CDB39-6112-8849-BB36-5BCA0784B5FA}"/>
              </a:ext>
            </a:extLst>
          </p:cNvPr>
          <p:cNvSpPr txBox="1"/>
          <p:nvPr/>
        </p:nvSpPr>
        <p:spPr>
          <a:xfrm>
            <a:off x="1371600" y="2792917"/>
            <a:ext cx="7376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predicts a mask and a score for each patch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7B7270-D32E-6146-9DA5-7DB653A83B51}"/>
                  </a:ext>
                </a:extLst>
              </p:cNvPr>
              <p:cNvSpPr txBox="1"/>
              <p:nvPr/>
            </p:nvSpPr>
            <p:spPr>
              <a:xfrm>
                <a:off x="1371600" y="3244334"/>
                <a:ext cx="11607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how do we pick the winning mask,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en-US" b="1" dirty="0"/>
                  <a:t> for each object?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7B7270-D32E-6146-9DA5-7DB653A8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244334"/>
                <a:ext cx="11607800" cy="369332"/>
              </a:xfrm>
              <a:prstGeom prst="rect">
                <a:avLst/>
              </a:prstGeom>
              <a:blipFill>
                <a:blip r:embed="rId3"/>
                <a:stretch>
                  <a:fillRect l="-3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0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3F4E-A62A-9C4A-AA80-FE5CD7A7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25" y="232528"/>
            <a:ext cx="9905998" cy="1905000"/>
          </a:xfrm>
        </p:spPr>
        <p:txBody>
          <a:bodyPr/>
          <a:lstStyle/>
          <a:p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12" name="Arrow: Down 14">
            <a:extLst>
              <a:ext uri="{FF2B5EF4-FFF2-40B4-BE49-F238E27FC236}">
                <a16:creationId xmlns:a16="http://schemas.microsoft.com/office/drawing/2014/main" id="{ED626B4A-02B4-1846-A707-76667FED8A75}"/>
              </a:ext>
            </a:extLst>
          </p:cNvPr>
          <p:cNvSpPr/>
          <p:nvPr/>
        </p:nvSpPr>
        <p:spPr>
          <a:xfrm>
            <a:off x="8100484" y="3716737"/>
            <a:ext cx="422910" cy="536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5E4C10-D345-3645-83EE-3DF0392937B4}"/>
              </a:ext>
            </a:extLst>
          </p:cNvPr>
          <p:cNvGrpSpPr/>
          <p:nvPr/>
        </p:nvGrpSpPr>
        <p:grpSpPr>
          <a:xfrm>
            <a:off x="1075425" y="2521362"/>
            <a:ext cx="8916799" cy="2927641"/>
            <a:chOff x="1210577" y="2068397"/>
            <a:chExt cx="8916799" cy="2927641"/>
          </a:xfrm>
        </p:grpSpPr>
        <p:pic>
          <p:nvPicPr>
            <p:cNvPr id="6" name="Picture 5" descr="A picture containing text, cat, sitting, mammal&#10;&#10;Description automatically generated">
              <a:extLst>
                <a:ext uri="{FF2B5EF4-FFF2-40B4-BE49-F238E27FC236}">
                  <a16:creationId xmlns:a16="http://schemas.microsoft.com/office/drawing/2014/main" id="{AFD2595E-EA24-B44F-B266-24B68BF1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577" y="2343988"/>
              <a:ext cx="2117725" cy="129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73B71E-A0BB-B743-B579-5C8FD400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7787" y="2068397"/>
              <a:ext cx="1300480" cy="1843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9C5798-B98E-1E48-8287-2A833A60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454" y="2285566"/>
              <a:ext cx="2934970" cy="1409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A4BC8-BD2D-4A49-9508-E22BA2FF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263" y="4334155"/>
              <a:ext cx="3787113" cy="4665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Arrow: Right 12">
              <a:extLst>
                <a:ext uri="{FF2B5EF4-FFF2-40B4-BE49-F238E27FC236}">
                  <a16:creationId xmlns:a16="http://schemas.microsoft.com/office/drawing/2014/main" id="{630D8D64-C9E5-6843-B6F6-221204525FE9}"/>
                </a:ext>
              </a:extLst>
            </p:cNvPr>
            <p:cNvSpPr/>
            <p:nvPr/>
          </p:nvSpPr>
          <p:spPr>
            <a:xfrm>
              <a:off x="3568650" y="2778646"/>
              <a:ext cx="491490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Arrow: Right 13">
              <a:extLst>
                <a:ext uri="{FF2B5EF4-FFF2-40B4-BE49-F238E27FC236}">
                  <a16:creationId xmlns:a16="http://schemas.microsoft.com/office/drawing/2014/main" id="{7BB4BEC8-0FF7-254D-BEFB-8C42D648321E}"/>
                </a:ext>
              </a:extLst>
            </p:cNvPr>
            <p:cNvSpPr/>
            <p:nvPr/>
          </p:nvSpPr>
          <p:spPr>
            <a:xfrm>
              <a:off x="6041340" y="2805432"/>
              <a:ext cx="491490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277885-DA18-CD4D-BBC2-DE990AA7F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0577" y="4132514"/>
              <a:ext cx="2166474" cy="86352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E42F57-0786-BA49-9659-6E81CF44598D}"/>
              </a:ext>
            </a:extLst>
          </p:cNvPr>
          <p:cNvSpPr txBox="1"/>
          <p:nvPr/>
        </p:nvSpPr>
        <p:spPr>
          <a:xfrm>
            <a:off x="1106138" y="1596487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IoU</a:t>
            </a:r>
            <a:r>
              <a:rPr lang="en-US" dirty="0"/>
              <a:t> measures the overlap between 2 regions , A and B.</a:t>
            </a:r>
          </a:p>
        </p:txBody>
      </p:sp>
    </p:spTree>
    <p:extLst>
      <p:ext uri="{BB962C8B-B14F-4D97-AF65-F5344CB8AC3E}">
        <p14:creationId xmlns:p14="http://schemas.microsoft.com/office/powerpoint/2010/main" val="411858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3F4E-A62A-9C4A-AA80-FE5CD7A7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25" y="232528"/>
            <a:ext cx="9905998" cy="1905000"/>
          </a:xfrm>
        </p:spPr>
        <p:txBody>
          <a:bodyPr/>
          <a:lstStyle/>
          <a:p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</p:txBody>
      </p:sp>
      <p:sp>
        <p:nvSpPr>
          <p:cNvPr id="12" name="Arrow: Down 14">
            <a:extLst>
              <a:ext uri="{FF2B5EF4-FFF2-40B4-BE49-F238E27FC236}">
                <a16:creationId xmlns:a16="http://schemas.microsoft.com/office/drawing/2014/main" id="{ED626B4A-02B4-1846-A707-76667FED8A75}"/>
              </a:ext>
            </a:extLst>
          </p:cNvPr>
          <p:cNvSpPr/>
          <p:nvPr/>
        </p:nvSpPr>
        <p:spPr>
          <a:xfrm rot="16200000">
            <a:off x="7878535" y="2403113"/>
            <a:ext cx="422910" cy="536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4BC8-BD2D-4A49-9508-E22BA2FF5A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47" y="4253881"/>
            <a:ext cx="3787113" cy="4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1A0AA-BF95-7949-95D2-1FF22C6F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71" y="1764992"/>
            <a:ext cx="6607420" cy="1838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1E14AB-7E28-C841-9BF5-1D0A79D6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487" y="2335994"/>
            <a:ext cx="2835635" cy="720405"/>
          </a:xfrm>
          <a:prstGeom prst="rect">
            <a:avLst/>
          </a:prstGeom>
        </p:spPr>
      </p:pic>
      <p:sp>
        <p:nvSpPr>
          <p:cNvPr id="16" name="Arrow: Down 14">
            <a:extLst>
              <a:ext uri="{FF2B5EF4-FFF2-40B4-BE49-F238E27FC236}">
                <a16:creationId xmlns:a16="http://schemas.microsoft.com/office/drawing/2014/main" id="{A752B2C6-9399-DA41-A3CD-BB439F9818A4}"/>
              </a:ext>
            </a:extLst>
          </p:cNvPr>
          <p:cNvSpPr/>
          <p:nvPr/>
        </p:nvSpPr>
        <p:spPr>
          <a:xfrm>
            <a:off x="9720849" y="3200685"/>
            <a:ext cx="422910" cy="883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x-non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0EA910-0411-E043-8183-68775A8049D5}"/>
              </a:ext>
            </a:extLst>
          </p:cNvPr>
          <p:cNvGrpSpPr/>
          <p:nvPr/>
        </p:nvGrpSpPr>
        <p:grpSpPr>
          <a:xfrm>
            <a:off x="1075425" y="4084606"/>
            <a:ext cx="6746118" cy="1830204"/>
            <a:chOff x="988722" y="4040272"/>
            <a:chExt cx="6746118" cy="18302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96A183-AF19-294D-ADA8-837FBCF98C32}"/>
                </a:ext>
              </a:extLst>
            </p:cNvPr>
            <p:cNvSpPr txBox="1"/>
            <p:nvPr/>
          </p:nvSpPr>
          <p:spPr>
            <a:xfrm>
              <a:off x="988722" y="4040272"/>
              <a:ext cx="67461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IoU</a:t>
              </a:r>
              <a:r>
                <a:rPr lang="en-US" dirty="0"/>
                <a:t> measures the overlap between 2 regions , A and B.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A= Ground-truth mask</a:t>
              </a:r>
              <a:r>
                <a:rPr lang="en-US" i="1" dirty="0">
                  <a:solidFill>
                    <a:srgbClr val="FF0000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dirty="0">
                  <a:solidFill>
                    <a:srgbClr val="03FFF6"/>
                  </a:solidFill>
                </a:rPr>
                <a:t>B=Predicted Mask</a:t>
              </a:r>
              <a:r>
                <a:rPr lang="en-US" dirty="0"/>
                <a:t>, </a:t>
              </a:r>
            </a:p>
            <a:p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B71961E-656E-814A-87C2-699D948F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4025" y="5141851"/>
              <a:ext cx="1828030" cy="7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8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D8FD-8968-814D-B785-32CA59D5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322" y="468198"/>
            <a:ext cx="11090177" cy="1905000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Non-max-suppression – picking the winning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4EEEE-62DF-4D48-9FB8-17627AB2D779}"/>
              </a:ext>
            </a:extLst>
          </p:cNvPr>
          <p:cNvSpPr txBox="1"/>
          <p:nvPr/>
        </p:nvSpPr>
        <p:spPr>
          <a:xfrm>
            <a:off x="549321" y="3611982"/>
            <a:ext cx="110901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he-IL" dirty="0"/>
          </a:p>
          <a:p>
            <a:pPr algn="l"/>
            <a:r>
              <a:rPr lang="en-US" dirty="0"/>
              <a:t>4. If several masks (of different objects are left), pick the highest score mask.</a:t>
            </a: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AB743-6B68-1F4F-A1F9-29FD266D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3" y="4653251"/>
            <a:ext cx="10350631" cy="1736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28EDE-5AE4-BA4B-B45B-EAE74ED61661}"/>
              </a:ext>
            </a:extLst>
          </p:cNvPr>
          <p:cNvSpPr txBox="1"/>
          <p:nvPr/>
        </p:nvSpPr>
        <p:spPr>
          <a:xfrm>
            <a:off x="549322" y="1911030"/>
            <a:ext cx="693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/>
              <a:t>Delete all the masks which have a score lower than 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419333-01E4-524B-A299-647984C8690B}"/>
                  </a:ext>
                </a:extLst>
              </p:cNvPr>
              <p:cNvSpPr txBox="1"/>
              <p:nvPr/>
            </p:nvSpPr>
            <p:spPr>
              <a:xfrm>
                <a:off x="549322" y="2373389"/>
                <a:ext cx="11090176" cy="945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dirty="0"/>
                  <a:t>2. From the left masks:</a:t>
                </a:r>
              </a:p>
              <a:p>
                <a:pPr algn="l"/>
                <a:r>
                  <a:rPr lang="en-US" dirty="0"/>
                  <a:t>	a) take the highest score mask as chosen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	b) delete all the masks,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which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oU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)&gt;0.5</m:t>
                    </m:r>
                  </m:oMath>
                </a14:m>
                <a:r>
                  <a:rPr lang="en-US" dirty="0"/>
                  <a:t> (since they describe the same object)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419333-01E4-524B-A299-647984C8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2" y="2373389"/>
                <a:ext cx="11090176" cy="945643"/>
              </a:xfrm>
              <a:prstGeom prst="rect">
                <a:avLst/>
              </a:prstGeom>
              <a:blipFill>
                <a:blip r:embed="rId3"/>
                <a:stretch>
                  <a:fillRect l="-458" t="-263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96717B9-D88B-CC45-998A-EC46A2BDDCBF}"/>
              </a:ext>
            </a:extLst>
          </p:cNvPr>
          <p:cNvSpPr txBox="1"/>
          <p:nvPr/>
        </p:nvSpPr>
        <p:spPr>
          <a:xfrm>
            <a:off x="549321" y="3427316"/>
            <a:ext cx="7872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3. return to 2 and repeat until one mask left per object.</a:t>
            </a:r>
          </a:p>
        </p:txBody>
      </p:sp>
    </p:spTree>
    <p:extLst>
      <p:ext uri="{BB962C8B-B14F-4D97-AF65-F5344CB8AC3E}">
        <p14:creationId xmlns:p14="http://schemas.microsoft.com/office/powerpoint/2010/main" val="416770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325E-72DD-0448-A372-01DE34D9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76" y="466280"/>
            <a:ext cx="9644824" cy="1905000"/>
          </a:xfrm>
        </p:spPr>
        <p:txBody>
          <a:bodyPr>
            <a:normAutofit/>
          </a:bodyPr>
          <a:lstStyle/>
          <a:p>
            <a:pPr defTabSz="457200" eaLnBrk="1" latinLnBrk="0" hangingPunct="1">
              <a:spcBef>
                <a:spcPct val="0"/>
              </a:spcBef>
              <a:buNone/>
            </a:pPr>
            <a:r>
              <a:rPr lang="he-IL" sz="2800" dirty="0" err="1"/>
              <a:t>related</a:t>
            </a:r>
            <a:r>
              <a:rPr lang="he-IL" sz="2800" dirty="0"/>
              <a:t> </a:t>
            </a:r>
            <a:r>
              <a:rPr lang="he-IL" sz="2800" dirty="0" err="1"/>
              <a:t>work</a:t>
            </a:r>
            <a:r>
              <a:rPr lang="en-US" sz="2800" dirty="0"/>
              <a:t> &amp; sharp-mask architecture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52E32-3C13-634D-9063-96B13289A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77" y="2326364"/>
            <a:ext cx="4011716" cy="114579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ffectLst/>
                <a:latin typeface="Helvetica" pitchFamily="2" charset="0"/>
              </a:rPr>
              <a:t>(a) Feedforward nets, such as </a:t>
            </a:r>
            <a:r>
              <a:rPr lang="en-US" sz="1600" dirty="0" err="1">
                <a:solidFill>
                  <a:schemeClr val="tx1"/>
                </a:solidFill>
                <a:effectLst/>
                <a:latin typeface="Helvetica" pitchFamily="2" charset="0"/>
              </a:rPr>
              <a:t>DeepMask</a:t>
            </a:r>
            <a:r>
              <a:rPr lang="en-US" sz="1600" dirty="0">
                <a:solidFill>
                  <a:schemeClr val="tx1"/>
                </a:solidFill>
                <a:effectLst/>
                <a:latin typeface="Helvetica" pitchFamily="2" charset="0"/>
              </a:rPr>
              <a:t>, predict masks using only upper-layer CNN features, resulting in coarse pixel masks. (bottom-up)</a:t>
            </a:r>
          </a:p>
          <a:p>
            <a: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B82F3-9169-2A43-96B8-FB6047DE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894" y="2497277"/>
            <a:ext cx="6916633" cy="37003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E962B-C714-2E48-B2EB-591F1FC5FD00}"/>
              </a:ext>
            </a:extLst>
          </p:cNvPr>
          <p:cNvSpPr txBox="1"/>
          <p:nvPr/>
        </p:nvSpPr>
        <p:spPr>
          <a:xfrm>
            <a:off x="10756232" y="16122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163E2-E754-9049-920E-20AE5F772A76}"/>
              </a:ext>
            </a:extLst>
          </p:cNvPr>
          <p:cNvSpPr/>
          <p:nvPr/>
        </p:nvSpPr>
        <p:spPr>
          <a:xfrm>
            <a:off x="5859380" y="2497277"/>
            <a:ext cx="1997242" cy="3700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F6444-7747-B14B-A934-87A05092EA30}"/>
              </a:ext>
            </a:extLst>
          </p:cNvPr>
          <p:cNvSpPr/>
          <p:nvPr/>
        </p:nvSpPr>
        <p:spPr>
          <a:xfrm>
            <a:off x="7856621" y="2497277"/>
            <a:ext cx="3663905" cy="3700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C1F80-51D6-9641-850E-178B148D9E40}"/>
              </a:ext>
            </a:extLst>
          </p:cNvPr>
          <p:cNvSpPr txBox="1"/>
          <p:nvPr/>
        </p:nvSpPr>
        <p:spPr>
          <a:xfrm>
            <a:off x="574996" y="3445108"/>
            <a:ext cx="345439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(b) Common `skip' architectures are equivalent to making independent predictions from each layer and averaging the results.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2DAF8-8ECD-E943-92D0-6C7EC925132E}"/>
              </a:ext>
            </a:extLst>
          </p:cNvPr>
          <p:cNvSpPr txBox="1"/>
          <p:nvPr/>
        </p:nvSpPr>
        <p:spPr>
          <a:xfrm>
            <a:off x="574996" y="4765157"/>
            <a:ext cx="3761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C) sharp-mask architecture - using deep-mask as forward path, and adding refinement module. (Bottom-Up)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31A5A-F00C-3340-8E1B-C4FB1212500C}"/>
              </a:ext>
            </a:extLst>
          </p:cNvPr>
          <p:cNvSpPr/>
          <p:nvPr/>
        </p:nvSpPr>
        <p:spPr>
          <a:xfrm>
            <a:off x="4574583" y="2497277"/>
            <a:ext cx="1284796" cy="3700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4" grpId="0" animBg="1"/>
      <p:bldP spid="15" grpId="0"/>
      <p:bldP spid="16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9293-2957-E1D6-079E-2B65CC7E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What is segmentation?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DEBCA-6B44-5D9B-B068-E306C92F8BD0}"/>
              </a:ext>
            </a:extLst>
          </p:cNvPr>
          <p:cNvSpPr txBox="1"/>
          <p:nvPr/>
        </p:nvSpPr>
        <p:spPr>
          <a:xfrm>
            <a:off x="643192" y="3429000"/>
            <a:ext cx="3643674" cy="147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b="0" i="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goal is to both detect and segment each individual object in the pixel-level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028" name="Picture 4" descr="020 Overview of Semantic Segmentation methods - Master Data Science  08.11.2021">
            <a:extLst>
              <a:ext uri="{FF2B5EF4-FFF2-40B4-BE49-F238E27FC236}">
                <a16:creationId xmlns:a16="http://schemas.microsoft.com/office/drawing/2014/main" id="{ADD48405-9B81-BE40-A7B3-23A219D2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1894298"/>
            <a:ext cx="6916633" cy="274936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30318-BE4C-ED45-91D4-2DB913FE998C}"/>
              </a:ext>
            </a:extLst>
          </p:cNvPr>
          <p:cNvSpPr txBox="1"/>
          <p:nvPr/>
        </p:nvSpPr>
        <p:spPr>
          <a:xfrm>
            <a:off x="643192" y="2514600"/>
            <a:ext cx="3433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Segmentation is the process of dividing an image into multiple segments or regions</a:t>
            </a:r>
          </a:p>
        </p:txBody>
      </p:sp>
    </p:spTree>
    <p:extLst>
      <p:ext uri="{BB962C8B-B14F-4D97-AF65-F5344CB8AC3E}">
        <p14:creationId xmlns:p14="http://schemas.microsoft.com/office/powerpoint/2010/main" val="34142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5638-E071-4C4C-96A8-8AEF173A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D038-C086-B744-BE32-2169EF93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309567"/>
            <a:ext cx="6573684" cy="854738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700" dirty="0">
              <a:effectLst/>
              <a:latin typeface="Helvetica" pitchFamily="2" charset="0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1700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  <a:latin typeface="Helvetica" pitchFamily="2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700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AA5FF-3D08-5241-AAFB-6FF2A4E6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72" y="2013510"/>
            <a:ext cx="3976788" cy="396720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6254D-E70A-0B45-85BC-C8B5C2646D1D}"/>
              </a:ext>
            </a:extLst>
          </p:cNvPr>
          <p:cNvSpPr txBox="1"/>
          <p:nvPr/>
        </p:nvSpPr>
        <p:spPr>
          <a:xfrm>
            <a:off x="643192" y="3343629"/>
            <a:ext cx="6329108" cy="311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effectLst/>
                <a:latin typeface="Helvetica" pitchFamily="2" charset="0"/>
              </a:rPr>
              <a:t>3 guiding principles:</a:t>
            </a:r>
          </a:p>
          <a:p>
            <a:pPr>
              <a:lnSpc>
                <a:spcPct val="90000"/>
              </a:lnSpc>
            </a:pPr>
            <a:endParaRPr lang="en-US" sz="1800" b="1" dirty="0">
              <a:effectLst/>
              <a:latin typeface="Helvetica" pitchFamily="2" charset="0"/>
            </a:endParaRP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sz="1800" dirty="0">
                <a:effectLst/>
                <a:latin typeface="Helvetica" pitchFamily="2" charset="0"/>
              </a:rPr>
              <a:t>Object-level information is often necessary to segment an object.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endParaRPr lang="en-US" sz="1800" dirty="0">
              <a:effectLst/>
              <a:latin typeface="Helvetica" pitchFamily="2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Helvetica" pitchFamily="2" charset="0"/>
              </a:rPr>
              <a:t>Given object-level information, segmentation should proceed in a top-down fashion, successively integrating information from earlier layers.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1800" dirty="0">
              <a:effectLst/>
              <a:latin typeface="Helvetica" pitchFamily="2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Helvetica" pitchFamily="2" charset="0"/>
              </a:rPr>
              <a:t>The approach should invert the loss of resolution from pooling via refinement module.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4A6B1-C889-4349-ADD7-3C23737DC463}"/>
              </a:ext>
            </a:extLst>
          </p:cNvPr>
          <p:cNvSpPr txBox="1"/>
          <p:nvPr/>
        </p:nvSpPr>
        <p:spPr>
          <a:xfrm>
            <a:off x="643190" y="2322728"/>
            <a:ext cx="6096000" cy="84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b="1" dirty="0">
                <a:effectLst/>
                <a:latin typeface="Helvetica" pitchFamily="2" charset="0"/>
              </a:rPr>
              <a:t>Our goal is to merge the spatially rich information from low-level features with the high-level semantic information encoded in upper network layers.</a:t>
            </a:r>
          </a:p>
        </p:txBody>
      </p:sp>
    </p:spTree>
    <p:extLst>
      <p:ext uri="{BB962C8B-B14F-4D97-AF65-F5344CB8AC3E}">
        <p14:creationId xmlns:p14="http://schemas.microsoft.com/office/powerpoint/2010/main" val="39031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C8CBF-442F-9448-A788-B3A6F7D42F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55288" y="152647"/>
                <a:ext cx="6573685" cy="10908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Refinement module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C8CBF-442F-9448-A788-B3A6F7D42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5288" y="152647"/>
                <a:ext cx="6573685" cy="109087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872CB4-76D8-7140-915C-B4E5FDA6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735" y="4680284"/>
            <a:ext cx="6573684" cy="27653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600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Helvetica" pitchFamily="2" charset="0"/>
            </a:endParaRP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1C2D6-B36E-C24B-82EA-4D2A507376A9}"/>
              </a:ext>
            </a:extLst>
          </p:cNvPr>
          <p:cNvSpPr txBox="1"/>
          <p:nvPr/>
        </p:nvSpPr>
        <p:spPr>
          <a:xfrm>
            <a:off x="815735" y="4058829"/>
            <a:ext cx="6100010" cy="84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Designed to invert the information loss from the pooling layers and incorporate lower-level features via bottom-up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407066-03B5-A448-A959-8327CFB26DE2}"/>
                  </a:ext>
                </a:extLst>
              </p:cNvPr>
              <p:cNvSpPr txBox="1"/>
              <p:nvPr/>
            </p:nvSpPr>
            <p:spPr>
              <a:xfrm>
                <a:off x="815735" y="3462262"/>
                <a:ext cx="610001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i="0" dirty="0">
                    <a:effectLst/>
                    <a:latin typeface="Helvetica" pitchFamily="2" charset="0"/>
                  </a:rPr>
                  <a:t>Formulation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800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1800" i="1" dirty="0" err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800" i="1" dirty="0" err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407066-03B5-A448-A959-8327CFB26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5" y="3462262"/>
                <a:ext cx="6100010" cy="404983"/>
              </a:xfrm>
              <a:prstGeom prst="rect">
                <a:avLst/>
              </a:prstGeom>
              <a:blipFill>
                <a:blip r:embed="rId5"/>
                <a:stretch>
                  <a:fillRect l="-83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DB580A-597D-5A42-BD9B-413D9E0408D8}"/>
                  </a:ext>
                </a:extLst>
              </p:cNvPr>
              <p:cNvSpPr txBox="1"/>
              <p:nvPr/>
            </p:nvSpPr>
            <p:spPr>
              <a:xfrm>
                <a:off x="815735" y="2271043"/>
                <a:ext cx="6100010" cy="1090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Helvetica" pitchFamily="2" charset="0"/>
                  </a:rPr>
                  <a:t> - aggregates information from a coarse mask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Helvetica" pitchFamily="2" charset="0"/>
                  </a:rPr>
                  <a:t> (high-level features) and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Helvetica" pitchFamily="2" charset="0"/>
                  </a:rPr>
                  <a:t> from the corresponding layer (lower-level features) of the </a:t>
                </a:r>
                <a:r>
                  <a:rPr lang="en-US" sz="1800" dirty="0">
                    <a:latin typeface="Helvetica" pitchFamily="2" charset="0"/>
                  </a:rPr>
                  <a:t>bottom-up computation.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DB580A-597D-5A42-BD9B-413D9E040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5" y="2271043"/>
                <a:ext cx="6100010" cy="1090876"/>
              </a:xfrm>
              <a:prstGeom prst="rect">
                <a:avLst/>
              </a:prstGeom>
              <a:blipFill>
                <a:blip r:embed="rId6"/>
                <a:stretch>
                  <a:fillRect l="-832" t="-5814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10EC9-5025-154B-9E3C-10FC87A19271}"/>
                  </a:ext>
                </a:extLst>
              </p:cNvPr>
              <p:cNvSpPr txBox="1"/>
              <p:nvPr/>
            </p:nvSpPr>
            <p:spPr>
              <a:xfrm>
                <a:off x="815735" y="4919574"/>
                <a:ext cx="6100010" cy="649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b="0" dirty="0">
                    <a:effectLst/>
                  </a:rPr>
                  <a:t> - Usually,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800" dirty="0">
                    <a:latin typeface="Helvetica" pitchFamily="2" charset="0"/>
                  </a:rPr>
                  <a:t>, to avoid drowning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dirty="0">
                    <a:latin typeface="Helvetica" pitchFamily="2" charset="0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Helvetica" pitchFamily="2" charset="0"/>
                  </a:rPr>
                  <a:t>rich information, channel reduction is applied to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dirty="0">
                    <a:latin typeface="Helvetica" pitchFamily="2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210EC9-5025-154B-9E3C-10FC87A19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5" y="4919574"/>
                <a:ext cx="6100010" cy="649537"/>
              </a:xfrm>
              <a:prstGeom prst="rect">
                <a:avLst/>
              </a:prstGeom>
              <a:blipFill>
                <a:blip r:embed="rId7"/>
                <a:stretch>
                  <a:fillRect l="-832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36D563-794C-ED41-9EA6-0A92E1FB760C}"/>
                  </a:ext>
                </a:extLst>
              </p:cNvPr>
              <p:cNvSpPr txBox="1"/>
              <p:nvPr/>
            </p:nvSpPr>
            <p:spPr>
              <a:xfrm>
                <a:off x="815735" y="1833242"/>
                <a:ext cx="6100010" cy="34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Helvetica" pitchFamily="2" charset="0"/>
                  </a:rPr>
                  <a:t>– Current feature-map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36D563-794C-ED41-9EA6-0A92E1FB7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5" y="1833242"/>
                <a:ext cx="6100010" cy="349648"/>
              </a:xfrm>
              <a:prstGeom prst="rect">
                <a:avLst/>
              </a:prstGeom>
              <a:blipFill>
                <a:blip r:embed="rId8"/>
                <a:stretch>
                  <a:fillRect l="-83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1DE1F7-E9E6-7742-80B4-FA83B12380AA}"/>
                  </a:ext>
                </a:extLst>
              </p:cNvPr>
              <p:cNvSpPr txBox="1"/>
              <p:nvPr/>
            </p:nvSpPr>
            <p:spPr>
              <a:xfrm>
                <a:off x="815735" y="1389281"/>
                <a:ext cx="6100010" cy="34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800" dirty="0">
                    <a:latin typeface="Helvetica" pitchFamily="2" charset="0"/>
                  </a:rPr>
                  <a:t>  – Previous mask information (bottom-up)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1DE1F7-E9E6-7742-80B4-FA83B1238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5" y="1389281"/>
                <a:ext cx="6100010" cy="349648"/>
              </a:xfrm>
              <a:prstGeom prst="rect">
                <a:avLst/>
              </a:prstGeom>
              <a:blipFill>
                <a:blip r:embed="rId9"/>
                <a:stretch>
                  <a:fillRect l="-832" t="-1428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86D6D694-A12A-C24B-9E88-6F3C3757B36A}"/>
              </a:ext>
            </a:extLst>
          </p:cNvPr>
          <p:cNvSpPr txBox="1"/>
          <p:nvPr/>
        </p:nvSpPr>
        <p:spPr>
          <a:xfrm>
            <a:off x="815735" y="5639428"/>
            <a:ext cx="6100010" cy="59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2x up - bilinear interpolation (also in the final layer to obtain ground-truth mask dimensions)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E1AA2B-CD43-D34E-81D7-4F4AF8644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5745" y="1243523"/>
            <a:ext cx="5098455" cy="508617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303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63EF-642D-1E45-A7C8-173F3EF1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40" y="637880"/>
            <a:ext cx="9905998" cy="1905000"/>
          </a:xfrm>
        </p:spPr>
        <p:txBody>
          <a:bodyPr/>
          <a:lstStyle/>
          <a:p>
            <a:r>
              <a:rPr lang="en-US" dirty="0"/>
              <a:t>Training – stage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A6A2-B4CD-2541-8058-7DC49B8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806" y="2115616"/>
            <a:ext cx="3976788" cy="396720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F76AE9-B271-ED46-AFE5-2A6EEB944ADB}"/>
              </a:ext>
            </a:extLst>
          </p:cNvPr>
          <p:cNvGrpSpPr/>
          <p:nvPr/>
        </p:nvGrpSpPr>
        <p:grpSpPr>
          <a:xfrm>
            <a:off x="221040" y="2512876"/>
            <a:ext cx="7259504" cy="2025195"/>
            <a:chOff x="246849" y="2542879"/>
            <a:chExt cx="7259504" cy="202519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6E17503-56EA-CC49-AFFC-4C37F42B3EEA}"/>
                </a:ext>
              </a:extLst>
            </p:cNvPr>
            <p:cNvSpPr/>
            <p:nvPr/>
          </p:nvSpPr>
          <p:spPr>
            <a:xfrm>
              <a:off x="5921859" y="2542879"/>
              <a:ext cx="554612" cy="2025195"/>
            </a:xfrm>
            <a:prstGeom prst="rightBrace">
              <a:avLst>
                <a:gd name="adj1" fmla="val 8333"/>
                <a:gd name="adj2" fmla="val 5210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F66216-4698-F244-9F47-F75F66C0EBBD}"/>
                </a:ext>
              </a:extLst>
            </p:cNvPr>
            <p:cNvSpPr txBox="1"/>
            <p:nvPr/>
          </p:nvSpPr>
          <p:spPr>
            <a:xfrm>
              <a:off x="6547436" y="3354816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Stage 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19BFE-8F09-F24A-A2B7-8E57BA9A08AD}"/>
                    </a:ext>
                  </a:extLst>
                </p:cNvPr>
                <p:cNvSpPr txBox="1"/>
                <p:nvPr/>
              </p:nvSpPr>
              <p:spPr>
                <a:xfrm>
                  <a:off x="246849" y="2816813"/>
                  <a:ext cx="6100010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57200" indent="-457200">
                    <a:buFont typeface="+mj-lt"/>
                    <a:buAutoNum type="arabicPeriod"/>
                  </a:pPr>
                  <a:r>
                    <a:rPr lang="en-US" dirty="0">
                      <a:effectLst/>
                      <a:latin typeface="Helvetica" pitchFamily="2" charset="0"/>
                    </a:rPr>
                    <a:t>same as deep-mask - The model sharp-mask is trained to infer a coarse pixel-wise segmentation and an object score</a:t>
                  </a:r>
                </a:p>
                <a:p>
                  <a:pPr marL="457200" indent="-457200">
                    <a:buFont typeface="+mj-lt"/>
                    <a:buAutoNum type="arabicPeriod"/>
                  </a:pPr>
                  <a:r>
                    <a:rPr lang="en-US" dirty="0">
                      <a:effectLst/>
                      <a:latin typeface="Helvetica" pitchFamily="2" charset="0"/>
                    </a:rPr>
                    <a:t>Final mask prediction layer is removed and switched to obtain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dirty="0">
                      <a:effectLst/>
                      <a:latin typeface="Helvetica" pitchFamily="2" charset="0"/>
                    </a:rPr>
                    <a:t> for each patch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dirty="0">
                    <a:effectLst/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5E19BFE-8F09-F24A-A2B7-8E57BA9A0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49" y="2816813"/>
                  <a:ext cx="6100010" cy="1477328"/>
                </a:xfrm>
                <a:prstGeom prst="rect">
                  <a:avLst/>
                </a:prstGeom>
                <a:blipFill>
                  <a:blip r:embed="rId3"/>
                  <a:stretch>
                    <a:fillRect l="-416" t="-1709" b="-59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0CCC01-C513-014C-863A-A873E8823883}"/>
              </a:ext>
            </a:extLst>
          </p:cNvPr>
          <p:cNvGrpSpPr/>
          <p:nvPr/>
        </p:nvGrpSpPr>
        <p:grpSpPr>
          <a:xfrm>
            <a:off x="221040" y="4705233"/>
            <a:ext cx="5239230" cy="923330"/>
            <a:chOff x="221040" y="4705233"/>
            <a:chExt cx="5239230" cy="923330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63184BF1-04A4-3C4E-AF01-178AF6CDEFCF}"/>
                </a:ext>
              </a:extLst>
            </p:cNvPr>
            <p:cNvSpPr/>
            <p:nvPr/>
          </p:nvSpPr>
          <p:spPr>
            <a:xfrm>
              <a:off x="4058632" y="4800600"/>
              <a:ext cx="351151" cy="538933"/>
            </a:xfrm>
            <a:prstGeom prst="rightBrace">
              <a:avLst>
                <a:gd name="adj1" fmla="val 8333"/>
                <a:gd name="adj2" fmla="val 5210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C6E514-9BAB-614E-9930-C3321E8FAE53}"/>
                </a:ext>
              </a:extLst>
            </p:cNvPr>
            <p:cNvGrpSpPr/>
            <p:nvPr/>
          </p:nvGrpSpPr>
          <p:grpSpPr>
            <a:xfrm>
              <a:off x="221040" y="4705233"/>
              <a:ext cx="5239230" cy="923330"/>
              <a:chOff x="297975" y="4693202"/>
              <a:chExt cx="5239230" cy="92333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391CE-4492-7A4F-ACB7-6B57083B7093}"/>
                  </a:ext>
                </a:extLst>
              </p:cNvPr>
              <p:cNvSpPr txBox="1"/>
              <p:nvPr/>
            </p:nvSpPr>
            <p:spPr>
              <a:xfrm>
                <a:off x="4525390" y="4885400"/>
                <a:ext cx="101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Stage II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40D3B8-4869-804B-84D5-A609CC6B448C}"/>
                  </a:ext>
                </a:extLst>
              </p:cNvPr>
              <p:cNvSpPr txBox="1"/>
              <p:nvPr/>
            </p:nvSpPr>
            <p:spPr>
              <a:xfrm>
                <a:off x="297975" y="4693202"/>
                <a:ext cx="391108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 startAt="3"/>
                </a:pPr>
                <a:r>
                  <a:rPr lang="en-US" dirty="0">
                    <a:effectLst/>
                    <a:latin typeface="Helvetica" pitchFamily="2" charset="0"/>
                  </a:rPr>
                  <a:t>The feed-forward path is frozen</a:t>
                </a:r>
              </a:p>
              <a:p>
                <a:pPr marL="342900" indent="-342900">
                  <a:buFontTx/>
                  <a:buAutoNum type="arabicPeriod" startAt="3"/>
                </a:pPr>
                <a:r>
                  <a:rPr lang="en-US" dirty="0">
                    <a:effectLst/>
                    <a:latin typeface="Helvetica" pitchFamily="2" charset="0"/>
                  </a:rPr>
                  <a:t>Refinement modules are trained</a:t>
                </a:r>
              </a:p>
              <a:p>
                <a:pPr marL="342900" indent="-342900">
                  <a:buAutoNum type="arabicPeriod" startAt="3"/>
                </a:pPr>
                <a:endParaRPr lang="en-US" dirty="0">
                  <a:effectLst/>
                  <a:latin typeface="Helvetica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BEDC-8029-4C4A-A8CD-B98038F9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inference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13D3A-A98B-B64C-9045-9343AF4AF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Same as deep-mask:</a:t>
            </a:r>
          </a:p>
          <a:p>
            <a:r>
              <a:rPr lang="en-US" sz="1800" dirty="0"/>
              <a:t>Each image is divided into k patches</a:t>
            </a:r>
          </a:p>
          <a:p>
            <a:r>
              <a:rPr lang="en-US" sz="1800" dirty="0"/>
              <a:t>At least one patch which includes an object</a:t>
            </a:r>
          </a:p>
          <a:p>
            <a:r>
              <a:rPr lang="en-US" sz="1800" dirty="0"/>
              <a:t>Choose the winning mask via non-max-suppression.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806C2-E320-224C-B379-BBBA0A93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99" y="645106"/>
            <a:ext cx="526042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7640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3563-57AE-234B-900B-042BBBE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ARCHITECTURE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27E57-13A6-2845-8ADF-8C823AD2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AE99E-9826-F14E-9701-A44760BD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45" y="2063751"/>
            <a:ext cx="10401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748E-183C-ED44-8733-1998A44C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module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E035-A8C1-1C44-9FF4-94161C284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2B50-8691-7B47-AAC9-D2341F07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21" y="2374899"/>
            <a:ext cx="10045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4245-4EF7-AE4D-9B33-E621F43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423333"/>
            <a:ext cx="9905998" cy="1905000"/>
          </a:xfrm>
        </p:spPr>
        <p:txBody>
          <a:bodyPr/>
          <a:lstStyle/>
          <a:p>
            <a:r>
              <a:rPr lang="en-US" dirty="0"/>
              <a:t>Visual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1483-D1F1-744A-8CA5-F0ACB638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955800"/>
            <a:ext cx="10337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6161AA-A148-5449-A557-2FC794ACE9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6082" y="98551"/>
                <a:ext cx="6743767" cy="13794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Average-recall-n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6161AA-A148-5449-A557-2FC794ACE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6082" y="98551"/>
                <a:ext cx="6743767" cy="137945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Large valley rocks">
            <a:extLst>
              <a:ext uri="{FF2B5EF4-FFF2-40B4-BE49-F238E27FC236}">
                <a16:creationId xmlns:a16="http://schemas.microsoft.com/office/drawing/2014/main" id="{30421937-9B88-B586-50F1-BF7AAA4647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4" r="35036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9D393C-F253-344A-B1F9-18330B44FFE5}"/>
              </a:ext>
            </a:extLst>
          </p:cNvPr>
          <p:cNvGrpSpPr/>
          <p:nvPr/>
        </p:nvGrpSpPr>
        <p:grpSpPr>
          <a:xfrm>
            <a:off x="4274602" y="5179017"/>
            <a:ext cx="7726172" cy="966791"/>
            <a:chOff x="4274602" y="5179017"/>
            <a:chExt cx="7726172" cy="9667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7FD3C6-7F77-D442-B05F-EBC670E45E2F}"/>
                </a:ext>
              </a:extLst>
            </p:cNvPr>
            <p:cNvGrpSpPr/>
            <p:nvPr/>
          </p:nvGrpSpPr>
          <p:grpSpPr>
            <a:xfrm>
              <a:off x="5766292" y="5179017"/>
              <a:ext cx="6234482" cy="895547"/>
              <a:chOff x="6046629" y="5187201"/>
              <a:chExt cx="6234482" cy="89554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E319843-A450-B743-BF86-C8CDA51EA2CB}"/>
                  </a:ext>
                </a:extLst>
              </p:cNvPr>
              <p:cNvGrpSpPr/>
              <p:nvPr/>
            </p:nvGrpSpPr>
            <p:grpSpPr>
              <a:xfrm>
                <a:off x="6723417" y="5187201"/>
                <a:ext cx="5557694" cy="895547"/>
                <a:chOff x="7675525" y="4515439"/>
                <a:chExt cx="5557694" cy="895547"/>
              </a:xfrm>
            </p:grpSpPr>
            <p:sp>
              <p:nvSpPr>
                <p:cNvPr id="4" name="Left Brace 3">
                  <a:extLst>
                    <a:ext uri="{FF2B5EF4-FFF2-40B4-BE49-F238E27FC236}">
                      <a16:creationId xmlns:a16="http://schemas.microsoft.com/office/drawing/2014/main" id="{F3C0FC12-9F22-7C40-A9C3-65E4419237EE}"/>
                    </a:ext>
                  </a:extLst>
                </p:cNvPr>
                <p:cNvSpPr/>
                <p:nvPr/>
              </p:nvSpPr>
              <p:spPr>
                <a:xfrm>
                  <a:off x="7675525" y="4515439"/>
                  <a:ext cx="261844" cy="895547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21D8572A-B9B5-F74C-A283-1AE701C919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2208" y="4530978"/>
                      <a:ext cx="5331011" cy="433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>
                          <a:effectLst/>
                        </a:rPr>
                        <a:t>1, if one out of N proposals verify </a:t>
                      </a:r>
                      <a14:m>
                        <m:oMath xmlns:m="http://schemas.openxmlformats.org/officeDocument/2006/math">
                          <m:r>
                            <a:rPr lang="en-US" sz="1400" i="1" smtClean="0">
                              <a:effectLst/>
                              <a:latin typeface="Cambria Math" panose="02040503050406030204" pitchFamily="18" charset="0"/>
                            </a:rPr>
                            <m:t>𝐼𝑂𝑈</m:t>
                          </m:r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dirty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𝑔𝑟𝑜𝑢𝑛𝑑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𝑡𝑟𝑢𝑡h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&gt;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oMath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21D8572A-B9B5-F74C-A283-1AE701C919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2208" y="4530978"/>
                      <a:ext cx="5331011" cy="43370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1E80BB2-508A-124F-93C5-2377EE7CDAD9}"/>
                    </a:ext>
                  </a:extLst>
                </p:cNvPr>
                <p:cNvSpPr txBox="1"/>
                <p:nvPr/>
              </p:nvSpPr>
              <p:spPr>
                <a:xfrm>
                  <a:off x="7902208" y="5002433"/>
                  <a:ext cx="878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0, else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19793C7-7296-384B-AE84-F2C1906EA648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629" y="5450308"/>
                    <a:ext cx="7581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19793C7-7296-384B-AE84-F2C1906EA6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629" y="5450308"/>
                    <a:ext cx="7581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774AB1-54D5-104E-B196-BFCB1A8F9FCC}"/>
                    </a:ext>
                  </a:extLst>
                </p:cNvPr>
                <p:cNvSpPr txBox="1"/>
                <p:nvPr/>
              </p:nvSpPr>
              <p:spPr>
                <a:xfrm>
                  <a:off x="4274602" y="5307180"/>
                  <a:ext cx="1457643" cy="838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i="0" dirty="0">
                      <a:effectLst/>
                      <a:latin typeface="-apple-system"/>
                    </a:rPr>
                    <a:t>Recall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b="0" i="0" dirty="0">
                    <a:effectLst/>
                    <a:latin typeface="-apple-system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774AB1-54D5-104E-B196-BFCB1A8F9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602" y="5307180"/>
                  <a:ext cx="1457643" cy="838628"/>
                </a:xfrm>
                <a:prstGeom prst="rect">
                  <a:avLst/>
                </a:prstGeom>
                <a:blipFill>
                  <a:blip r:embed="rId8"/>
                  <a:stretch>
                    <a:fillRect l="-3448" t="-36364" r="-862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39862-DA02-E841-B090-DE65165E9522}"/>
                  </a:ext>
                </a:extLst>
              </p:cNvPr>
              <p:cNvSpPr txBox="1"/>
              <p:nvPr/>
            </p:nvSpPr>
            <p:spPr>
              <a:xfrm>
                <a:off x="4303642" y="1361458"/>
                <a:ext cx="609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-apple-system"/>
                  </a:rPr>
                  <a:t>Given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-apple-system"/>
                  </a:rPr>
                  <a:t>, sharp-mask provide k segmentation proposals in the form of [{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 dirty="0">
                        <a:effectLst/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>
                    <a:effectLst/>
                    <a:latin typeface="-apple-system"/>
                  </a:rPr>
                  <a:t>},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effectLst/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>
                    <a:effectLst/>
                    <a:latin typeface="-apple-system"/>
                  </a:rPr>
                  <a:t>},…, </a:t>
                </a:r>
                <a:r>
                  <a:rPr lang="en-US" b="0" i="0" dirty="0">
                    <a:effectLst/>
                    <a:latin typeface="-apple-system"/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b="0" i="0" dirty="0">
                    <a:effectLst/>
                    <a:latin typeface="-apple-system"/>
                  </a:rPr>
                  <a:t>}]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39862-DA02-E841-B090-DE65165E9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42" y="1361458"/>
                <a:ext cx="6096000" cy="714683"/>
              </a:xfrm>
              <a:prstGeom prst="rect">
                <a:avLst/>
              </a:prstGeom>
              <a:blipFill>
                <a:blip r:embed="rId9"/>
                <a:stretch>
                  <a:fillRect l="-416"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9C7640-7E54-7E4B-9A14-6902DDEE8245}"/>
                  </a:ext>
                </a:extLst>
              </p:cNvPr>
              <p:cNvSpPr txBox="1"/>
              <p:nvPr/>
            </p:nvSpPr>
            <p:spPr>
              <a:xfrm>
                <a:off x="4303642" y="2104364"/>
                <a:ext cx="6096000" cy="48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-apple-system"/>
                  </a:rPr>
                  <a:t>while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-apple-system"/>
                  </a:rPr>
                  <a:t> is the proposal score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acc>
                    <m:r>
                      <a:rPr lang="en-US" i="1" dirty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  <a:latin typeface="-apple-system"/>
                  </a:rPr>
                  <a:t>is a binary mask.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9C7640-7E54-7E4B-9A14-6902DDEE8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42" y="2104364"/>
                <a:ext cx="6096000" cy="488724"/>
              </a:xfrm>
              <a:prstGeom prst="rect">
                <a:avLst/>
              </a:prstGeom>
              <a:blipFill>
                <a:blip r:embed="rId10"/>
                <a:stretch>
                  <a:fillRect l="-4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F52A96-8B7F-E040-829B-FD2FB8A36709}"/>
              </a:ext>
            </a:extLst>
          </p:cNvPr>
          <p:cNvSpPr txBox="1"/>
          <p:nvPr/>
        </p:nvSpPr>
        <p:spPr>
          <a:xfrm>
            <a:off x="4303642" y="26306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-apple-system"/>
              </a:rPr>
              <a:t>Sort proposals via their scores and pick the highest n proposals. (n&lt;k)</a:t>
            </a:r>
            <a:endParaRPr lang="en-US" b="0" i="0" dirty="0">
              <a:effectLst/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AA4F34-127F-B74A-BBD7-0C5CAB452106}"/>
                  </a:ext>
                </a:extLst>
              </p:cNvPr>
              <p:cNvSpPr txBox="1"/>
              <p:nvPr/>
            </p:nvSpPr>
            <p:spPr>
              <a:xfrm>
                <a:off x="4333586" y="3328855"/>
                <a:ext cx="6262943" cy="709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-apple-system"/>
                  </a:rPr>
                  <a:t>Check for each image if at least one proposal out of n stands the  true-positive condition: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𝐼𝑂𝑈</m:t>
                    </m:r>
                    <m:d>
                      <m:d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 dirty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𝑔𝑟𝑜𝑢𝑛𝑑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𝑡𝑟𝑢𝑡h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AA4F34-127F-B74A-BBD7-0C5CAB452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86" y="3328855"/>
                <a:ext cx="6262943" cy="709233"/>
              </a:xfrm>
              <a:prstGeom prst="rect">
                <a:avLst/>
              </a:prstGeom>
              <a:blipFill>
                <a:blip r:embed="rId11"/>
                <a:stretch>
                  <a:fillRect l="-607" t="-3571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056EBF5-6E5A-1642-BE61-4DF4EF84F351}"/>
              </a:ext>
            </a:extLst>
          </p:cNvPr>
          <p:cNvSpPr txBox="1"/>
          <p:nvPr/>
        </p:nvSpPr>
        <p:spPr>
          <a:xfrm>
            <a:off x="4333586" y="41767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-apple-system"/>
              </a:rPr>
              <a:t>Calculate recall upon the dataset.</a:t>
            </a:r>
            <a:endParaRPr lang="en-US" b="0" i="0" dirty="0">
              <a:effectLst/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B2DA78-5022-524B-AC2E-09796A877FA2}"/>
                  </a:ext>
                </a:extLst>
              </p:cNvPr>
              <p:cNvSpPr txBox="1"/>
              <p:nvPr/>
            </p:nvSpPr>
            <p:spPr>
              <a:xfrm>
                <a:off x="4347148" y="6385810"/>
                <a:ext cx="4519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 For This formulation assume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B2DA78-5022-524B-AC2E-09796A87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148" y="6385810"/>
                <a:ext cx="4519507" cy="369332"/>
              </a:xfrm>
              <a:prstGeom prst="rect">
                <a:avLst/>
              </a:prstGeom>
              <a:blipFill>
                <a:blip r:embed="rId12"/>
                <a:stretch>
                  <a:fillRect l="-1120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59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D7029-864D-9A4F-A750-F8A145DD7D19}"/>
                  </a:ext>
                </a:extLst>
              </p:cNvPr>
              <p:cNvSpPr txBox="1"/>
              <p:nvPr/>
            </p:nvSpPr>
            <p:spPr>
              <a:xfrm>
                <a:off x="412854" y="630328"/>
                <a:ext cx="10874477" cy="162232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algn="ctr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4800" cap="all" dirty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50000"/>
                        </a:schemeClr>
                      </a:glow>
                      <a:outerShdw blurRad="28575" dist="31750" dir="132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IOU THRESHOLD </a:t>
                </a:r>
                <a14:m>
                  <m:oMath xmlns:m="http://schemas.openxmlformats.org/officeDocument/2006/math">
                    <m:r>
                      <a:rPr lang="en-US" sz="4800" b="0" i="0" cap="all">
                        <a:ln w="3175" cmpd="sng"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6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65000"/>
                              <a:lumOff val="35000"/>
                              <a:alpha val="50000"/>
                            </a:schemeClr>
                          </a:glow>
                          <a:outerShdw blurRad="28575" dist="31750" dir="13200000" algn="tl" rotWithShape="0">
                            <a:srgbClr val="000000">
                              <a:alpha val="25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lang="en-US" sz="4800" i="1" cap="all">
                        <a:ln w="3175" cmpd="sng">
                          <a:noFill/>
                        </a:ln>
                        <a:gradFill flip="none" rotWithShape="1">
                          <a:gsLst>
                            <a:gs pos="0">
                              <a:schemeClr val="tx1"/>
                            </a:gs>
                            <a:gs pos="100000">
                              <a:schemeClr val="tx1">
                                <a:lumMod val="65000"/>
                              </a:schemeClr>
                            </a:gs>
                          </a:gsLst>
                          <a:lin ang="5580000" scaled="0"/>
                          <a:tileRect/>
                        </a:gradFill>
                        <a:effectLst>
                          <a:glow rad="38100">
                            <a:schemeClr val="bg1">
                              <a:lumMod val="65000"/>
                              <a:lumOff val="35000"/>
                              <a:alpha val="50000"/>
                            </a:schemeClr>
                          </a:glow>
                          <a:outerShdw blurRad="28575" dist="31750" dir="13200000" algn="tl" rotWithShape="0">
                            <a:srgbClr val="000000">
                              <a:alpha val="25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𝜏</m:t>
                    </m:r>
                  </m:oMath>
                </a14:m>
                <a:r>
                  <a:rPr lang="en-US" sz="4800" cap="all" dirty="0">
                    <a:ln w="3175" cmpd="sng">
                      <a:noFill/>
                    </a:ln>
                    <a:gradFill flip="none" rotWithShape="1">
                      <a:gsLst>
                        <a:gs pos="0">
                          <a:schemeClr val="tx1"/>
                        </a:gs>
                        <a:gs pos="100000">
                          <a:schemeClr val="tx1">
                            <a:lumMod val="65000"/>
                          </a:schemeClr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schemeClr val="bg1">
                          <a:lumMod val="65000"/>
                          <a:lumOff val="35000"/>
                          <a:alpha val="50000"/>
                        </a:schemeClr>
                      </a:glow>
                      <a:outerShdw blurRad="28575" dist="31750" dir="132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) VS RECALL VALUE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D7029-864D-9A4F-A750-F8A145DD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54" y="630328"/>
                <a:ext cx="10874477" cy="1622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FE36C-4B7A-A849-85C0-F9CCE9F16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4" y="2866661"/>
            <a:ext cx="11981732" cy="320511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4231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F7618D-D7DB-8049-AD39-F2A44DF3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334" y="1462146"/>
            <a:ext cx="10583330" cy="39422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907198-3BBB-A94C-B9D8-E8B2422A2A1A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9599772" y="721993"/>
            <a:ext cx="1406064" cy="1157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96D716-1A69-D040-8FA9-CF5DDE44B586}"/>
              </a:ext>
            </a:extLst>
          </p:cNvPr>
          <p:cNvSpPr txBox="1"/>
          <p:nvPr/>
        </p:nvSpPr>
        <p:spPr>
          <a:xfrm>
            <a:off x="7639139" y="352661"/>
            <a:ext cx="392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Under Curve (Recall Graph)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FF225A5-AAF8-3E46-9D96-08ADB6A61C01}"/>
              </a:ext>
            </a:extLst>
          </p:cNvPr>
          <p:cNvSpPr/>
          <p:nvPr/>
        </p:nvSpPr>
        <p:spPr>
          <a:xfrm>
            <a:off x="7767685" y="2328421"/>
            <a:ext cx="641023" cy="30674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6EE52617-F264-1742-BC12-27CF83384CA0}"/>
              </a:ext>
            </a:extLst>
          </p:cNvPr>
          <p:cNvSpPr/>
          <p:nvPr/>
        </p:nvSpPr>
        <p:spPr>
          <a:xfrm>
            <a:off x="10661715" y="2337004"/>
            <a:ext cx="725949" cy="30674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F53A23-17FE-0749-A632-9365661908CC}"/>
              </a:ext>
            </a:extLst>
          </p:cNvPr>
          <p:cNvCxnSpPr>
            <a:cxnSpLocks/>
          </p:cNvCxnSpPr>
          <p:nvPr/>
        </p:nvCxnSpPr>
        <p:spPr>
          <a:xfrm>
            <a:off x="3142270" y="5107641"/>
            <a:ext cx="1282046" cy="115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EBAE7-4948-6448-B4BA-B998142ED8DC}"/>
              </a:ext>
            </a:extLst>
          </p:cNvPr>
          <p:cNvSpPr txBox="1"/>
          <p:nvPr/>
        </p:nvSpPr>
        <p:spPr>
          <a:xfrm>
            <a:off x="1489434" y="6262129"/>
            <a:ext cx="981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 of Sharp-Mask which scales the image and aggregate predictions to boost AR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9EEFBB0-2F65-154E-A7C4-D1E2C9120174}"/>
              </a:ext>
            </a:extLst>
          </p:cNvPr>
          <p:cNvSpPr/>
          <p:nvPr/>
        </p:nvSpPr>
        <p:spPr>
          <a:xfrm>
            <a:off x="2828041" y="4883085"/>
            <a:ext cx="188536" cy="5127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 animBg="1"/>
      <p:bldP spid="24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0868-25FD-AC40-A8A9-B58AF6F6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class-agnostic segmentation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2F1BC-86F0-0C4B-B35C-F9206D3EA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39" y="2264841"/>
            <a:ext cx="3976788" cy="20082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01D74C-EBC4-C143-9A36-00F111FBF2DF}"/>
              </a:ext>
            </a:extLst>
          </p:cNvPr>
          <p:cNvSpPr txBox="1"/>
          <p:nvPr/>
        </p:nvSpPr>
        <p:spPr>
          <a:xfrm>
            <a:off x="643191" y="25315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partition an image into different regions based on their visual properties.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47B9D-13E0-5046-A24A-700664BB1469}"/>
              </a:ext>
            </a:extLst>
          </p:cNvPr>
          <p:cNvSpPr txBox="1"/>
          <p:nvPr/>
        </p:nvSpPr>
        <p:spPr>
          <a:xfrm>
            <a:off x="643191" y="35235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without identifying or categorizing the objects present in the image.</a:t>
            </a:r>
            <a:endParaRPr lang="en-US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057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AE35D38D-BB7B-4E6B-8FCC-2D0FC8A03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BC1BCE-BB38-83B9-D000-5B80D9F5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listening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18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9293-2957-E1D6-079E-2B65CC7EF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30" y="580906"/>
            <a:ext cx="9905998" cy="1905000"/>
          </a:xfrm>
        </p:spPr>
        <p:txBody>
          <a:bodyPr/>
          <a:lstStyle/>
          <a:p>
            <a:r>
              <a:rPr lang="en-US" dirty="0"/>
              <a:t>Feature-level IN CNN</a:t>
            </a:r>
            <a:endParaRPr lang="LID4096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075B92-9D92-CF4B-BADB-A4D8BC87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87" y="1859280"/>
            <a:ext cx="6816983" cy="382143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E3D242-3A03-0A4A-BF16-16FC5D4D5D3E}"/>
              </a:ext>
            </a:extLst>
          </p:cNvPr>
          <p:cNvSpPr txBox="1"/>
          <p:nvPr/>
        </p:nvSpPr>
        <p:spPr>
          <a:xfrm>
            <a:off x="741589" y="2292667"/>
            <a:ext cx="3749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Low- features - lower layers capture rich spatial information about the image, such as edges, corners, and textures.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E3C592-4729-A944-958F-BB978F1E0B49}"/>
              </a:ext>
            </a:extLst>
          </p:cNvPr>
          <p:cNvSpPr txBox="1"/>
          <p:nvPr/>
        </p:nvSpPr>
        <p:spPr>
          <a:xfrm>
            <a:off x="1140643" y="5938887"/>
            <a:ext cx="760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Why the deeper the network gets the features it encode is higher?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0DDCADF-DD10-E449-A4FB-62524F143252}"/>
              </a:ext>
            </a:extLst>
          </p:cNvPr>
          <p:cNvSpPr/>
          <p:nvPr/>
        </p:nvSpPr>
        <p:spPr>
          <a:xfrm>
            <a:off x="1140643" y="5908774"/>
            <a:ext cx="7482657" cy="4746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24794-70C9-C542-9AAD-F7A4C5C54FA7}"/>
              </a:ext>
            </a:extLst>
          </p:cNvPr>
          <p:cNvSpPr txBox="1"/>
          <p:nvPr/>
        </p:nvSpPr>
        <p:spPr>
          <a:xfrm>
            <a:off x="741589" y="3714314"/>
            <a:ext cx="33424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High-features - As the network gets deeper, the layers become more specialized and start to encode higher-level features, such as object parts and shapes.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2937-A845-2A6A-3CB3-56FB3A16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Prerequisite- </a:t>
            </a:r>
            <a:r>
              <a:rPr lang="en-US" sz="2800" b="0" i="0" dirty="0"/>
              <a:t>Receptive field</a:t>
            </a:r>
          </a:p>
        </p:txBody>
      </p:sp>
      <p:pic>
        <p:nvPicPr>
          <p:cNvPr id="1026" name="Picture 2" descr="Understanding the receptive field of deep convolutional networks | AI Summer">
            <a:extLst>
              <a:ext uri="{FF2B5EF4-FFF2-40B4-BE49-F238E27FC236}">
                <a16:creationId xmlns:a16="http://schemas.microsoft.com/office/drawing/2014/main" id="{0B98F3CF-888C-74DA-5D74-085423E75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270" y="645106"/>
            <a:ext cx="6692081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287E9-F402-1BF8-DC5F-75C756A7DCD5}"/>
              </a:ext>
            </a:extLst>
          </p:cNvPr>
          <p:cNvSpPr txBox="1"/>
          <p:nvPr/>
        </p:nvSpPr>
        <p:spPr>
          <a:xfrm>
            <a:off x="643192" y="2666999"/>
            <a:ext cx="3643674" cy="2546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0" i="0" dirty="0">
                <a:effectLst/>
              </a:rPr>
              <a:t>Receptive field refers to the region of the input data that a particular neuron or feature in the network "sees" or is influenced by.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67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3E97-05C3-E54C-B57E-ECF2F73D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5313108" cy="1905000"/>
          </a:xfrm>
        </p:spPr>
        <p:txBody>
          <a:bodyPr>
            <a:normAutofit/>
          </a:bodyPr>
          <a:lstStyle/>
          <a:p>
            <a:pPr defTabSz="457200" eaLnBrk="1" latinLnBrk="0" hangingPunct="1">
              <a:spcBef>
                <a:spcPct val="0"/>
              </a:spcBef>
              <a:buNone/>
            </a:pPr>
            <a:r>
              <a:rPr lang="en-US" sz="2800" dirty="0"/>
              <a:t>Prerequisite- </a:t>
            </a:r>
            <a:r>
              <a:rPr lang="he-IL" sz="2800" dirty="0" err="1"/>
              <a:t>pooling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A924E-56AC-8540-82AA-924D72B2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544" y="3698628"/>
            <a:ext cx="6916633" cy="24554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8D018-E26F-F440-BFAB-8FBA65FFE78C}"/>
              </a:ext>
            </a:extLst>
          </p:cNvPr>
          <p:cNvSpPr txBox="1"/>
          <p:nvPr/>
        </p:nvSpPr>
        <p:spPr>
          <a:xfrm>
            <a:off x="519146" y="2527328"/>
            <a:ext cx="709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Söhne"/>
              </a:rPr>
              <a:t>Pooling is a down-sampling operation that reduces the spatial dimensions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4BE68-829A-E84F-A2EC-C6FE5146F120}"/>
              </a:ext>
            </a:extLst>
          </p:cNvPr>
          <p:cNvSpPr txBox="1"/>
          <p:nvPr/>
        </p:nvSpPr>
        <p:spPr>
          <a:xfrm>
            <a:off x="251289" y="3306816"/>
            <a:ext cx="4035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Artificially increases receptive field size</a:t>
            </a:r>
            <a:r>
              <a:rPr lang="en-US" dirty="0">
                <a:latin typeface="Helvetica" pitchFamily="2" charset="0"/>
              </a:rPr>
              <a:t> which make it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e</a:t>
            </a:r>
            <a:r>
              <a:rPr lang="en-US" sz="1800" dirty="0">
                <a:effectLst/>
                <a:latin typeface="Helvetica" pitchFamily="2" charset="0"/>
              </a:rPr>
              <a:t>ffective in high-level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2A1A6-C56D-464D-8BAA-6701D5331E7B}"/>
              </a:ext>
            </a:extLst>
          </p:cNvPr>
          <p:cNvSpPr txBox="1"/>
          <p:nvPr/>
        </p:nvSpPr>
        <p:spPr>
          <a:xfrm>
            <a:off x="251289" y="4363303"/>
            <a:ext cx="3767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Looses information due to down-sampling.</a:t>
            </a:r>
          </a:p>
        </p:txBody>
      </p:sp>
    </p:spTree>
    <p:extLst>
      <p:ext uri="{BB962C8B-B14F-4D97-AF65-F5344CB8AC3E}">
        <p14:creationId xmlns:p14="http://schemas.microsoft.com/office/powerpoint/2010/main" val="71818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5E72-4800-4140-B8BC-EB3192AF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object boundary?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4F5EE88-FCCF-ED45-900D-CEEFDDE00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043" y="3594101"/>
            <a:ext cx="13462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F2456-8FB5-564D-94D9-CABE24C6C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1" y="2070101"/>
            <a:ext cx="63373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143D-2AC4-424D-A8F8-ED35896C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Which features are best to use for the final image segmentation? 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From the lower or upper layers?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C0C98-5B4C-F7F2-84A6-6BF534C87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8" r="36665" b="-1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8598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228-6994-70BC-885F-E8E1103D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10" y="413164"/>
            <a:ext cx="9199320" cy="1590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Top down approach vs bottom-up approach	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ED186A-B5E1-3B42-92D7-89B0E539D96A}"/>
              </a:ext>
            </a:extLst>
          </p:cNvPr>
          <p:cNvGrpSpPr/>
          <p:nvPr/>
        </p:nvGrpSpPr>
        <p:grpSpPr>
          <a:xfrm>
            <a:off x="532598" y="1665438"/>
            <a:ext cx="6850310" cy="2179927"/>
            <a:chOff x="532598" y="1665438"/>
            <a:chExt cx="6850310" cy="2179927"/>
          </a:xfrm>
        </p:grpSpPr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A0EB472F-BEB7-E145-9B75-6166D6BC347D}"/>
                </a:ext>
              </a:extLst>
            </p:cNvPr>
            <p:cNvSpPr txBox="1"/>
            <p:nvPr/>
          </p:nvSpPr>
          <p:spPr>
            <a:xfrm>
              <a:off x="532598" y="1665438"/>
              <a:ext cx="6828142" cy="12592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285750" indent="-28575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r>
                <a:rPr lang="en-US" b="0" i="0" cap="small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7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50000"/>
                        <a:lumOff val="50000"/>
                        <a:alpha val="20000"/>
                      </a:schemeClr>
                    </a:glow>
                    <a:outerShdw blurRad="44450" dist="12700" dir="13860000" algn="tl" rotWithShape="0">
                      <a:srgbClr val="000000">
                        <a:alpha val="20000"/>
                      </a:srgbClr>
                    </a:outerShdw>
                  </a:effectLst>
                </a:rPr>
                <a:t>Top-down approaches, start with high-level features, such as object shape and context, and use them to guide the segmentation process.</a:t>
              </a:r>
              <a:endParaRPr lang="he-IL" b="0" i="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endParaRPr>
            </a:p>
            <a:p>
              <a:pPr marL="285750" indent="-28575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D7990F-04C7-694A-8A08-9EC4002741B5}"/>
                </a:ext>
              </a:extLst>
            </p:cNvPr>
            <p:cNvGrpSpPr/>
            <p:nvPr/>
          </p:nvGrpSpPr>
          <p:grpSpPr>
            <a:xfrm>
              <a:off x="852237" y="2581583"/>
              <a:ext cx="6530671" cy="1263782"/>
              <a:chOff x="852237" y="2746096"/>
              <a:chExt cx="6530671" cy="126378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1C8BA-9470-644D-9CF6-FC7927A69553}"/>
                  </a:ext>
                </a:extLst>
              </p:cNvPr>
              <p:cNvSpPr txBox="1"/>
              <p:nvPr/>
            </p:nvSpPr>
            <p:spPr>
              <a:xfrm>
                <a:off x="852237" y="2746096"/>
                <a:ext cx="3982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Coarse segmentation (Top-Down)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0C7D4CF-FBDC-B54A-A012-CB90920F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237" y="3330804"/>
                <a:ext cx="6530671" cy="679074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A83D2F-BB46-134F-A98A-C20CD2CE4E34}"/>
              </a:ext>
            </a:extLst>
          </p:cNvPr>
          <p:cNvGrpSpPr/>
          <p:nvPr/>
        </p:nvGrpSpPr>
        <p:grpSpPr>
          <a:xfrm>
            <a:off x="532598" y="4198722"/>
            <a:ext cx="6850310" cy="2410950"/>
            <a:chOff x="532598" y="4198722"/>
            <a:chExt cx="6850310" cy="24109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BA30FB-ABE0-5E4E-A0AE-39B63186EF3C}"/>
                </a:ext>
              </a:extLst>
            </p:cNvPr>
            <p:cNvSpPr txBox="1"/>
            <p:nvPr/>
          </p:nvSpPr>
          <p:spPr>
            <a:xfrm>
              <a:off x="852237" y="5399051"/>
              <a:ext cx="6391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wheel is recognized as different object (Bottom-Up)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49FA45-FFE7-254B-8693-454831DC0421}"/>
                </a:ext>
              </a:extLst>
            </p:cNvPr>
            <p:cNvSpPr txBox="1"/>
            <p:nvPr/>
          </p:nvSpPr>
          <p:spPr>
            <a:xfrm>
              <a:off x="532598" y="4198722"/>
              <a:ext cx="650850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r>
                <a:rPr lang="en-US" b="0" i="0" cap="small" dirty="0">
                  <a:gradFill flip="none"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lumMod val="75000"/>
                        </a:schemeClr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schemeClr val="bg1">
                        <a:lumMod val="50000"/>
                        <a:lumOff val="50000"/>
                        <a:alpha val="20000"/>
                      </a:schemeClr>
                    </a:glow>
                    <a:outerShdw blurRad="44450" dist="12700" dir="13860000" algn="tl" rotWithShape="0">
                      <a:srgbClr val="000000">
                        <a:alpha val="20000"/>
                      </a:srgbClr>
                    </a:outerShdw>
                  </a:effectLst>
                </a:rPr>
                <a:t>Bottom-up approaches start with low-level features, such as edges, corners, and textures, and use them to generate object proposals. These proposals are then refined using higher-level features.</a:t>
              </a:r>
              <a:endPara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AAA268-BC64-FA4B-9BCE-09C7F1546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405" y="5902866"/>
              <a:ext cx="6508503" cy="706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{3FB543D1-0EAA-8F46-818C-D4899BDB7389}tf10001063</Template>
  <TotalTime>17891</TotalTime>
  <Words>1459</Words>
  <Application>Microsoft Macintosh PowerPoint</Application>
  <PresentationFormat>Widescreen</PresentationFormat>
  <Paragraphs>171</Paragraphs>
  <Slides>30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Cambria Math</vt:lpstr>
      <vt:lpstr>Century Gothic</vt:lpstr>
      <vt:lpstr>Helvetica</vt:lpstr>
      <vt:lpstr>Söhne</vt:lpstr>
      <vt:lpstr>Times New Roman</vt:lpstr>
      <vt:lpstr>Mesh</vt:lpstr>
      <vt:lpstr>LEARNING TO REFINE OBJECT SEGMENTS</vt:lpstr>
      <vt:lpstr>What is segmentation?</vt:lpstr>
      <vt:lpstr>class-agnostic segmentation </vt:lpstr>
      <vt:lpstr>Feature-level IN CNN</vt:lpstr>
      <vt:lpstr>Prerequisite- Receptive field</vt:lpstr>
      <vt:lpstr>Prerequisite- pooling</vt:lpstr>
      <vt:lpstr>where is the object boundary?</vt:lpstr>
      <vt:lpstr>Which features are best to use for the final image segmentation?   From the lower or upper layers?</vt:lpstr>
      <vt:lpstr>Top down approach vs bottom-up approach </vt:lpstr>
      <vt:lpstr>Could we combine both?</vt:lpstr>
      <vt:lpstr>Sharp-mask - Combining top-down and buttom-up</vt:lpstr>
      <vt:lpstr>How the data looks like?</vt:lpstr>
      <vt:lpstr>To fully understand sharp-mask…  we need to understand its base model – deep mask</vt:lpstr>
      <vt:lpstr>DEEP mask (top-down approach) -  base model for sharp-mask</vt:lpstr>
      <vt:lpstr>INFERENCE</vt:lpstr>
      <vt:lpstr>Intersection over union (iou)</vt:lpstr>
      <vt:lpstr>Intersection over union (iou)</vt:lpstr>
      <vt:lpstr>Non-max-suppression – picking the winning mask</vt:lpstr>
      <vt:lpstr>related work &amp; sharp-mask architecture  </vt:lpstr>
      <vt:lpstr>MOTIVATION</vt:lpstr>
      <vt:lpstr>Refinement module – R_i </vt:lpstr>
      <vt:lpstr>Training – stage training</vt:lpstr>
      <vt:lpstr>inference</vt:lpstr>
      <vt:lpstr>HEAD ARCHITECTURE modifications</vt:lpstr>
      <vt:lpstr>Refinement module modifications</vt:lpstr>
      <vt:lpstr>Visual results</vt:lpstr>
      <vt:lpstr>AR^N  - Average-recall-n </vt:lpstr>
      <vt:lpstr>PowerPoint Presentation</vt:lpstr>
      <vt:lpstr>PowerPoint Presentation</vt:lpstr>
      <vt:lpstr>Thank you for listening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TOMER SHAKED</dc:creator>
  <cp:lastModifiedBy>Elad Sofer</cp:lastModifiedBy>
  <cp:revision>16</cp:revision>
  <dcterms:created xsi:type="dcterms:W3CDTF">2023-06-05T09:29:28Z</dcterms:created>
  <dcterms:modified xsi:type="dcterms:W3CDTF">2023-07-17T18:54:28Z</dcterms:modified>
</cp:coreProperties>
</file>